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256" r:id="rId2"/>
    <p:sldId id="544" r:id="rId3"/>
    <p:sldId id="543" r:id="rId4"/>
    <p:sldId id="281" r:id="rId5"/>
    <p:sldId id="326" r:id="rId6"/>
    <p:sldId id="327" r:id="rId7"/>
    <p:sldId id="872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902" r:id="rId17"/>
    <p:sldId id="548" r:id="rId18"/>
    <p:sldId id="473" r:id="rId19"/>
    <p:sldId id="474" r:id="rId20"/>
    <p:sldId id="477" r:id="rId21"/>
    <p:sldId id="476" r:id="rId22"/>
    <p:sldId id="779" r:id="rId23"/>
    <p:sldId id="873" r:id="rId24"/>
    <p:sldId id="589" r:id="rId25"/>
    <p:sldId id="878" r:id="rId26"/>
    <p:sldId id="782" r:id="rId27"/>
    <p:sldId id="784" r:id="rId28"/>
    <p:sldId id="879" r:id="rId29"/>
    <p:sldId id="783" r:id="rId30"/>
    <p:sldId id="885" r:id="rId31"/>
    <p:sldId id="886" r:id="rId32"/>
    <p:sldId id="887" r:id="rId33"/>
    <p:sldId id="888" r:id="rId34"/>
    <p:sldId id="890" r:id="rId35"/>
    <p:sldId id="786" r:id="rId36"/>
    <p:sldId id="780" r:id="rId37"/>
    <p:sldId id="781" r:id="rId38"/>
    <p:sldId id="874" r:id="rId39"/>
    <p:sldId id="609" r:id="rId40"/>
    <p:sldId id="901" r:id="rId41"/>
    <p:sldId id="492" r:id="rId42"/>
    <p:sldId id="508" r:id="rId43"/>
    <p:sldId id="509" r:id="rId44"/>
    <p:sldId id="510" r:id="rId45"/>
    <p:sldId id="512" r:id="rId46"/>
    <p:sldId id="514" r:id="rId47"/>
    <p:sldId id="515" r:id="rId48"/>
    <p:sldId id="516" r:id="rId49"/>
    <p:sldId id="490" r:id="rId50"/>
    <p:sldId id="857" r:id="rId51"/>
    <p:sldId id="884" r:id="rId52"/>
    <p:sldId id="858" r:id="rId53"/>
    <p:sldId id="859" r:id="rId54"/>
    <p:sldId id="860" r:id="rId55"/>
    <p:sldId id="861" r:id="rId56"/>
    <p:sldId id="894" r:id="rId57"/>
    <p:sldId id="895" r:id="rId58"/>
    <p:sldId id="896" r:id="rId59"/>
    <p:sldId id="867" r:id="rId60"/>
    <p:sldId id="868" r:id="rId61"/>
    <p:sldId id="869" r:id="rId62"/>
    <p:sldId id="875" r:id="rId63"/>
    <p:sldId id="789" r:id="rId64"/>
    <p:sldId id="891" r:id="rId65"/>
    <p:sldId id="883" r:id="rId66"/>
    <p:sldId id="898" r:id="rId67"/>
    <p:sldId id="899" r:id="rId68"/>
    <p:sldId id="900" r:id="rId69"/>
    <p:sldId id="792" r:id="rId70"/>
    <p:sldId id="531" r:id="rId71"/>
    <p:sldId id="532" r:id="rId72"/>
    <p:sldId id="533" r:id="rId73"/>
    <p:sldId id="534" r:id="rId74"/>
    <p:sldId id="892" r:id="rId75"/>
    <p:sldId id="876" r:id="rId76"/>
    <p:sldId id="325" r:id="rId77"/>
    <p:sldId id="877" r:id="rId78"/>
    <p:sldId id="604" r:id="rId79"/>
    <p:sldId id="606" r:id="rId80"/>
    <p:sldId id="602" r:id="rId81"/>
    <p:sldId id="603" r:id="rId82"/>
    <p:sldId id="605" r:id="rId83"/>
    <p:sldId id="608" r:id="rId84"/>
    <p:sldId id="607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960" autoAdjust="0"/>
  </p:normalViewPr>
  <p:slideViewPr>
    <p:cSldViewPr snapToGrid="0" showGuides="1">
      <p:cViewPr varScale="1">
        <p:scale>
          <a:sx n="76" d="100"/>
          <a:sy n="76" d="100"/>
        </p:scale>
        <p:origin x="94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actually: function composition (</a:t>
            </a:r>
            <a:r>
              <a:rPr lang="he-IL" dirty="0"/>
              <a:t>הרכבת פונקציות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2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72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3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40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2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lim</a:t>
            </a:r>
            <a:r>
              <a:rPr lang="en-US" dirty="0"/>
              <a:t>_{x\to -\</a:t>
            </a:r>
            <a:r>
              <a:rPr lang="en-US" dirty="0" err="1"/>
              <a:t>infty</a:t>
            </a:r>
            <a:r>
              <a:rPr lang="en-US" dirty="0"/>
              <a:t>}F_X(x)=0, \quad \</a:t>
            </a:r>
            <a:r>
              <a:rPr lang="en-US" dirty="0" err="1"/>
              <a:t>lim</a:t>
            </a:r>
            <a:r>
              <a:rPr lang="en-US" dirty="0"/>
              <a:t>_{x\to +\</a:t>
            </a:r>
            <a:r>
              <a:rPr lang="en-US" dirty="0" err="1"/>
              <a:t>infty</a:t>
            </a:r>
            <a:r>
              <a:rPr lang="en-US" dirty="0"/>
              <a:t>}F_X(x)=1</a:t>
            </a:r>
          </a:p>
          <a:p>
            <a:endParaRPr lang="en-US" dirty="0"/>
          </a:p>
          <a:p>
            <a:r>
              <a:rPr lang="en-US" dirty="0"/>
              <a:t>===========</a:t>
            </a:r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(x) = {</a:t>
            </a:r>
            <a:r>
              <a:rPr lang="en-US" dirty="0" err="1"/>
              <a:t>dF_X</a:t>
            </a:r>
            <a:r>
              <a:rPr lang="en-US" dirty="0"/>
              <a:t>(x) \over dx} \, \, \, \, \, \, \,\text{OR} \, \, \, \, \, \, \, F_X(x) = \int_{-\</a:t>
            </a:r>
            <a:r>
              <a:rPr lang="en-US" dirty="0" err="1"/>
              <a:t>infty</a:t>
            </a:r>
            <a:r>
              <a:rPr lang="en-US" dirty="0"/>
              <a:t>}^x </a:t>
            </a:r>
            <a:r>
              <a:rPr lang="en-US" dirty="0" err="1"/>
              <a:t>f_X</a:t>
            </a:r>
            <a:r>
              <a:rPr lang="en-US" dirty="0"/>
              <a:t>(t)\,dt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3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F_Y(y) =P(Y \le y)= \</a:t>
            </a:r>
            <a:r>
              <a:rPr lang="es-ES" dirty="0" err="1"/>
              <a:t>begin</a:t>
            </a:r>
            <a:r>
              <a:rPr lang="es-ES" dirty="0"/>
              <a:t>{cases}</a:t>
            </a:r>
          </a:p>
          <a:p>
            <a:r>
              <a:rPr lang="es-ES" dirty="0"/>
              <a:t>0 &amp;:\ y &lt; 0\\</a:t>
            </a:r>
          </a:p>
          <a:p>
            <a:r>
              <a:rPr lang="es-ES" dirty="0"/>
              <a:t>\frac{y}{255} &amp;:\ 0 \le y \le 255\\</a:t>
            </a:r>
          </a:p>
          <a:p>
            <a:r>
              <a:rPr lang="es-ES" dirty="0"/>
              <a:t>1 &amp;:\ y &gt; 255</a:t>
            </a:r>
          </a:p>
          <a:p>
            <a:r>
              <a:rPr lang="es-ES" dirty="0"/>
              <a:t>\</a:t>
            </a:r>
            <a:r>
              <a:rPr lang="es-ES" dirty="0" err="1"/>
              <a:t>end</a:t>
            </a:r>
            <a:r>
              <a:rPr lang="es-ES" dirty="0"/>
              <a:t>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4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2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6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8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7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h[</a:t>
            </a:r>
            <a:r>
              <a:rPr lang="en-US" dirty="0" err="1"/>
              <a:t>m,n</a:t>
            </a:r>
            <a:r>
              <a:rPr lang="en-US" dirty="0"/>
              <a:t>]=\sum_{k=-1}^{1}\sum_{l=-1}^{1}g[</a:t>
            </a:r>
            <a:r>
              <a:rPr lang="en-US" dirty="0" err="1"/>
              <a:t>k,l</a:t>
            </a:r>
            <a:r>
              <a:rPr lang="en-US" dirty="0"/>
              <a:t>]f[</a:t>
            </a:r>
            <a:r>
              <a:rPr lang="en-US" dirty="0" err="1"/>
              <a:t>m+k,n+l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8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9807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ssibility-developer-guide.com/knowledge/colours-and-contrast/how-to-calculate/" TargetMode="External"/><Relationship Id="rId2" Type="http://schemas.openxmlformats.org/officeDocument/2006/relationships/hyperlink" Target="https://contrast-ratio.com/#%23000000-on-whit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3.gif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gif"/><Relationship Id="rId4" Type="http://schemas.openxmlformats.org/officeDocument/2006/relationships/image" Target="../media/image89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97.png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hyperlink" Target="http://what-when-how.com/wp-content/uploads/2012/07/tmp26dc189_thumb2.png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cs.brown.edu/courses/csci1430/lectures/2020Spring_08_CamerasLightAndColor.pdf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color correction">
            <a:extLst>
              <a:ext uri="{FF2B5EF4-FFF2-40B4-BE49-F238E27FC236}">
                <a16:creationId xmlns:a16="http://schemas.microsoft.com/office/drawing/2014/main" id="{81DDD0F0-1C3D-4428-A3A3-2200EB4F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10" y="1090229"/>
            <a:ext cx="8151779" cy="45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EB34A428-B166-4B8A-BCC0-ADD2C6AF8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84" y="6067095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572B-8257-4B82-9410-3D499609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6361289" cy="5715000"/>
          </a:xfrm>
        </p:spPr>
        <p:txBody>
          <a:bodyPr/>
          <a:lstStyle/>
          <a:p>
            <a:r>
              <a:rPr lang="en-US" b="1" dirty="0"/>
              <a:t>Contrast</a:t>
            </a:r>
            <a:r>
              <a:rPr lang="en-US" dirty="0"/>
              <a:t> in visual perception is the difference in appearance of two or more parts of a seen field.</a:t>
            </a:r>
          </a:p>
          <a:p>
            <a:r>
              <a:rPr lang="en-US" dirty="0"/>
              <a:t>The human visual system is more sensitive to contrast than absolute luminance; </a:t>
            </a:r>
          </a:p>
          <a:p>
            <a:r>
              <a:rPr lang="en-US" b="1" dirty="0"/>
              <a:t>Contrast ratio</a:t>
            </a:r>
            <a:r>
              <a:rPr lang="en-US" dirty="0"/>
              <a:t>, or </a:t>
            </a:r>
            <a:r>
              <a:rPr lang="en-US" b="1" dirty="0"/>
              <a:t>dynamic range</a:t>
            </a:r>
            <a:r>
              <a:rPr lang="en-US" dirty="0"/>
              <a:t>, is the ratio between the largest and smallest values of the image or:</a:t>
            </a:r>
            <a:endParaRPr lang="en-US" b="0" i="1" dirty="0">
              <a:latin typeface="Cambria Math" panose="02040503050406030204" pitchFamily="18" charset="0"/>
            </a:endParaRPr>
          </a:p>
        </p:txBody>
      </p:sp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/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58F3-493A-10A2-86BB-72D5B719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Contrast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A8F89-5C2D-5A58-D3F7-C9328FA5A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calculating contrast ratio in determining website accessibility:</a:t>
            </a:r>
          </a:p>
          <a:p>
            <a:pPr lvl="1"/>
            <a:r>
              <a:rPr lang="en-US" dirty="0">
                <a:hlinkClick r:id="rId2"/>
              </a:rPr>
              <a:t>https://contrast-ratio.com/#%23000000-on-white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https://www.accessibility-developer-guide.com/knowledge/colours-and-contrast/how-to-calculate/</a:t>
            </a: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2935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5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39EA31-EDC5-4379-8EF4-5701B89D3140}"/>
              </a:ext>
            </a:extLst>
          </p:cNvPr>
          <p:cNvSpPr/>
          <p:nvPr/>
        </p:nvSpPr>
        <p:spPr>
          <a:xfrm>
            <a:off x="2188723" y="1186774"/>
            <a:ext cx="3423969" cy="1128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non-linear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⋅255      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∈{0,1,…,255})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77E2D-4253-480E-BA17-A90BCC81082A}"/>
              </a:ext>
            </a:extLst>
          </p:cNvPr>
          <p:cNvGrpSpPr/>
          <p:nvPr/>
        </p:nvGrpSpPr>
        <p:grpSpPr>
          <a:xfrm>
            <a:off x="65439" y="2896600"/>
            <a:ext cx="4117202" cy="3908296"/>
            <a:chOff x="65439" y="2896600"/>
            <a:chExt cx="4117202" cy="3908296"/>
          </a:xfrm>
        </p:grpSpPr>
        <p:pic>
          <p:nvPicPr>
            <p:cNvPr id="2050" name="Picture 2" descr="Image result for gamma compression">
              <a:extLst>
                <a:ext uri="{FF2B5EF4-FFF2-40B4-BE49-F238E27FC236}">
                  <a16:creationId xmlns:a16="http://schemas.microsoft.com/office/drawing/2014/main" id="{8D49C7DC-148A-4E72-A299-6D98C00D5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72" y="2896600"/>
              <a:ext cx="3423969" cy="356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/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/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66B962-8291-4B5B-9192-84991494230A}"/>
              </a:ext>
            </a:extLst>
          </p:cNvPr>
          <p:cNvGrpSpPr/>
          <p:nvPr/>
        </p:nvGrpSpPr>
        <p:grpSpPr>
          <a:xfrm>
            <a:off x="4440071" y="2940092"/>
            <a:ext cx="7548729" cy="3452149"/>
            <a:chOff x="4494414" y="2696901"/>
            <a:chExt cx="7548729" cy="3452149"/>
          </a:xfrm>
        </p:grpSpPr>
        <p:pic>
          <p:nvPicPr>
            <p:cNvPr id="2052" name="Picture 4" descr="Image result for gamma correction">
              <a:extLst>
                <a:ext uri="{FF2B5EF4-FFF2-40B4-BE49-F238E27FC236}">
                  <a16:creationId xmlns:a16="http://schemas.microsoft.com/office/drawing/2014/main" id="{28EA7694-9207-4D7F-AD13-63A6432FA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6"/>
            <a:stretch/>
          </p:blipFill>
          <p:spPr bwMode="auto">
            <a:xfrm>
              <a:off x="4494414" y="2696901"/>
              <a:ext cx="7548729" cy="345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76DA77-9A65-4576-B735-1DEA5C804C63}"/>
                </a:ext>
              </a:extLst>
            </p:cNvPr>
            <p:cNvSpPr/>
            <p:nvPr/>
          </p:nvSpPr>
          <p:spPr>
            <a:xfrm>
              <a:off x="6655443" y="3066233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D0B44F-7F52-465E-B426-EB7C84D2D3BC}"/>
                </a:ext>
              </a:extLst>
            </p:cNvPr>
            <p:cNvSpPr/>
            <p:nvPr/>
          </p:nvSpPr>
          <p:spPr>
            <a:xfrm>
              <a:off x="9142713" y="3092276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2B230B-2C0D-432A-9E77-5A375BAFF5A1}"/>
                </a:ext>
              </a:extLst>
            </p:cNvPr>
            <p:cNvSpPr/>
            <p:nvPr/>
          </p:nvSpPr>
          <p:spPr>
            <a:xfrm>
              <a:off x="9443654" y="4862239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140B6-1C3E-4E05-B5EA-5B772A5692AB}"/>
                </a:ext>
              </a:extLst>
            </p:cNvPr>
            <p:cNvSpPr/>
            <p:nvPr/>
          </p:nvSpPr>
          <p:spPr>
            <a:xfrm>
              <a:off x="6811700" y="4841983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396ECE-54ED-4CBC-9159-96D20D24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6" y="1905000"/>
            <a:ext cx="7183760" cy="48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image with gradient filter">
            <a:extLst>
              <a:ext uri="{FF2B5EF4-FFF2-40B4-BE49-F238E27FC236}">
                <a16:creationId xmlns:a16="http://schemas.microsoft.com/office/drawing/2014/main" id="{B4045BB3-C7B4-48FD-85D0-FAAC62EF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858" y="762000"/>
            <a:ext cx="6405938" cy="35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9179-B157-41D9-A384-8773ED25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point- 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74C4-CBDE-422C-8214-3F536F99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A16ED-4278-44E4-90FB-5D86DFAB1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2" r="5272"/>
          <a:stretch/>
        </p:blipFill>
        <p:spPr>
          <a:xfrm>
            <a:off x="0" y="2451370"/>
            <a:ext cx="7081736" cy="4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7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6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B856-EE13-47FE-832D-6DB1BD58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EED3-2893-443C-8B6B-3D917FBF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Histogram equalization</a:t>
            </a:r>
            <a:r>
              <a:rPr lang="en-US" dirty="0"/>
              <a:t> is a method in image processing of contrast adjustment using the image's histogram.</a:t>
            </a:r>
          </a:p>
          <a:p>
            <a:r>
              <a:rPr lang="en-US" dirty="0"/>
              <a:t>This method is used to increase the global contrast of an image and is useful in images with backgrounds and foregrounds that are both bright or both dark. </a:t>
            </a:r>
          </a:p>
          <a:p>
            <a:r>
              <a:rPr lang="en-US" b="1" dirty="0"/>
              <a:t>Histogram equalization accomplishes this by effectively spreading out the most frequent intensity values.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D88F3-7FEC-4123-AF15-276C92FFD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"/>
          <a:stretch/>
        </p:blipFill>
        <p:spPr>
          <a:xfrm>
            <a:off x="5269117" y="3634091"/>
            <a:ext cx="692288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0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7D04-60BB-45AF-BA48-88041676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9D663-3A2C-43EF-AE9E-98B754AD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istogram equalization">
            <a:extLst>
              <a:ext uri="{FF2B5EF4-FFF2-40B4-BE49-F238E27FC236}">
                <a16:creationId xmlns:a16="http://schemas.microsoft.com/office/drawing/2014/main" id="{E206ED53-B247-4F69-885E-E0721E812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78"/>
          <a:stretch/>
        </p:blipFill>
        <p:spPr bwMode="auto">
          <a:xfrm>
            <a:off x="2240637" y="203623"/>
            <a:ext cx="7710725" cy="665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9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B86F-49C9-4B8B-B4C4-6949DEF2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</p:spPr>
            <p:txBody>
              <a:bodyPr/>
              <a:lstStyle/>
              <a:p>
                <a:r>
                  <a:rPr lang="en-US" dirty="0"/>
                  <a:t>A histogram is a discrete form representation of the distribution of numerical data.</a:t>
                </a:r>
              </a:p>
              <a:p>
                <a:r>
                  <a:rPr lang="en-US" dirty="0"/>
                  <a:t>We will assume at first that our image is continues in the range [0,255] for better understanding.</a:t>
                </a:r>
              </a:p>
              <a:p>
                <a:r>
                  <a:rPr lang="en-US" dirty="0"/>
                  <a:t>Instead of a histogram we will talk about the </a:t>
                </a:r>
                <a:r>
                  <a:rPr lang="en-US" b="1" dirty="0"/>
                  <a:t>probability density function</a:t>
                </a:r>
                <a:r>
                  <a:rPr lang="en-US" dirty="0"/>
                  <a:t> (</a:t>
                </a:r>
                <a:r>
                  <a:rPr lang="en-US" b="1" dirty="0"/>
                  <a:t>PDF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  <a:blipFill>
                <a:blip r:embed="rId2"/>
                <a:stretch>
                  <a:fillRect l="-136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>
            <a:extLst>
              <a:ext uri="{FF2B5EF4-FFF2-40B4-BE49-F238E27FC236}">
                <a16:creationId xmlns:a16="http://schemas.microsoft.com/office/drawing/2014/main" id="{7B5F9A2D-0A37-409C-AE90-78002523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02" y="957862"/>
            <a:ext cx="3704898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9774E515-7F47-4F9E-B42A-49AEF86C2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"/>
          <a:stretch/>
        </p:blipFill>
        <p:spPr bwMode="auto">
          <a:xfrm>
            <a:off x="8025319" y="3429000"/>
            <a:ext cx="4166681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40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7727-6F55-4980-8128-46C4919D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PDF and CDF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/>
                  <a:t>cumulative distribution function (CDF) </a:t>
                </a:r>
                <a:r>
                  <a:rPr lang="en-US" altLang="en-US" dirty="0"/>
                  <a:t>of a real-valued random variable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is the probability that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will take a value less than or equal to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Properties of CDF: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/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Monotonically non decreasing.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probability density function (PDF) </a:t>
                </a:r>
                <a:r>
                  <a:rPr lang="en-US" dirty="0"/>
                  <a:t>of a continuous random variable can be determined from the cumulative distribution function by differentiating.</a:t>
                </a:r>
                <a:endParaRPr lang="en-US" altLang="en-US" dirty="0">
                  <a:hlinkClick r:id="rId3" tooltip="Probability density function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dirty="0"/>
                  <a:t>     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21" descr="X">
            <a:extLst>
              <a:ext uri="{FF2B5EF4-FFF2-40B4-BE49-F238E27FC236}">
                <a16:creationId xmlns:a16="http://schemas.microsoft.com/office/drawing/2014/main" id="{90EB683C-E7EA-47DC-8316-EC281CF6CB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4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2" descr="X">
            <a:extLst>
              <a:ext uri="{FF2B5EF4-FFF2-40B4-BE49-F238E27FC236}">
                <a16:creationId xmlns:a16="http://schemas.microsoft.com/office/drawing/2014/main" id="{CDFD61C8-17F8-463B-A8B3-07DCE9761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62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3" descr="x">
            <a:extLst>
              <a:ext uri="{FF2B5EF4-FFF2-40B4-BE49-F238E27FC236}">
                <a16:creationId xmlns:a16="http://schemas.microsoft.com/office/drawing/2014/main" id="{72FB1EB8-BA36-42B3-8B2B-9C9FB7BCB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00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24" descr="X">
            <a:extLst>
              <a:ext uri="{FF2B5EF4-FFF2-40B4-BE49-F238E27FC236}">
                <a16:creationId xmlns:a16="http://schemas.microsoft.com/office/drawing/2014/main" id="{D097F34F-816B-45CB-AEFD-BAC4899F9D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5" descr="x">
            <a:extLst>
              <a:ext uri="{FF2B5EF4-FFF2-40B4-BE49-F238E27FC236}">
                <a16:creationId xmlns:a16="http://schemas.microsoft.com/office/drawing/2014/main" id="{A956BB47-63E0-4DF2-AB73-479977FEF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20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59" name="Picture 27">
            <a:extLst>
              <a:ext uri="{FF2B5EF4-FFF2-40B4-BE49-F238E27FC236}">
                <a16:creationId xmlns:a16="http://schemas.microsoft.com/office/drawing/2014/main" id="{0B5D4060-4F2F-4EF2-BCC4-D2C62ECB1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8" y="2549626"/>
            <a:ext cx="5866083" cy="54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29" descr="{\displaystyle f(x)={dF(x) \over dx},}">
            <a:extLst>
              <a:ext uri="{FF2B5EF4-FFF2-40B4-BE49-F238E27FC236}">
                <a16:creationId xmlns:a16="http://schemas.microsoft.com/office/drawing/2014/main" id="{4A47A61A-DD28-408D-AEAF-8E27B3288C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30" descr="X">
            <a:extLst>
              <a:ext uri="{FF2B5EF4-FFF2-40B4-BE49-F238E27FC236}">
                <a16:creationId xmlns:a16="http://schemas.microsoft.com/office/drawing/2014/main" id="{A11556F1-042E-4753-A4E2-7E4D377307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6513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31" descr="f_X">
            <a:extLst>
              <a:ext uri="{FF2B5EF4-FFF2-40B4-BE49-F238E27FC236}">
                <a16:creationId xmlns:a16="http://schemas.microsoft.com/office/drawing/2014/main" id="{3446C828-0D81-4C4E-B38A-CA6C170CB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96075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32" descr="F_{X}(x)=\int _{-\infty }^{x}f_{X}(t)\,dt.">
            <a:extLst>
              <a:ext uri="{FF2B5EF4-FFF2-40B4-BE49-F238E27FC236}">
                <a16:creationId xmlns:a16="http://schemas.microsoft.com/office/drawing/2014/main" id="{49D8C39F-27D9-4F68-805E-ED8CCC36D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70" name="Picture 38">
            <a:extLst>
              <a:ext uri="{FF2B5EF4-FFF2-40B4-BE49-F238E27FC236}">
                <a16:creationId xmlns:a16="http://schemas.microsoft.com/office/drawing/2014/main" id="{A9A34D9F-7748-4D10-82F6-9070B6F2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47" y="4770110"/>
            <a:ext cx="7574906" cy="88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5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FD9F-57F6-446C-A6A4-D870F83A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definition- Wikipedia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F561-519A-4B4B-B9C2-C7A3F9D8C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Probability density function (PDF) </a:t>
            </a:r>
            <a:r>
              <a:rPr lang="en-US" dirty="0"/>
              <a:t>can be interpreted as providing a ”relative likelihood” that the value of the random variable would equal that sample.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The </a:t>
            </a:r>
            <a:r>
              <a:rPr lang="en-US" b="0" i="1" dirty="0">
                <a:effectLst/>
                <a:latin typeface="Arial" panose="020B0604020202020204" pitchFamily="34" charset="0"/>
              </a:rPr>
              <a:t>absolute likelihood</a:t>
            </a:r>
            <a:r>
              <a:rPr lang="en-US" b="0" i="0" dirty="0">
                <a:effectLst/>
                <a:latin typeface="Arial" panose="020B0604020202020204" pitchFamily="34" charset="0"/>
              </a:rPr>
              <a:t> for a continuous random variable to take on any particular value is 0 (since there are an infinite set of possible values to begin with).</a:t>
            </a:r>
            <a:endParaRPr lang="en-US" dirty="0"/>
          </a:p>
          <a:p>
            <a:r>
              <a:rPr lang="en-US" dirty="0"/>
              <a:t>In a more precise sense, the PDF is used to specify the probability of the random variable falling within a particular range of values. This probability is given by the integral of this variable's PDF over that range and is actually the </a:t>
            </a:r>
            <a:r>
              <a:rPr lang="en-US" b="1" dirty="0"/>
              <a:t>CDF.</a:t>
            </a:r>
          </a:p>
        </p:txBody>
      </p:sp>
    </p:spTree>
    <p:extLst>
      <p:ext uri="{BB962C8B-B14F-4D97-AF65-F5344CB8AC3E}">
        <p14:creationId xmlns:p14="http://schemas.microsoft.com/office/powerpoint/2010/main" val="2591530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1BC6-CFA8-483E-89B1-E81C9789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C1827-2261-431E-964B-64985D66F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that our resulting PDF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 will be constant for any value in the range [0,255].</a:t>
                </a:r>
              </a:p>
              <a:p>
                <a:r>
                  <a:rPr lang="en-US" dirty="0"/>
                  <a:t>If the PDF is constant, that means that the CDF is linear in [0,255] (integration of constant is a linear function), and so we get the final CDF as: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C1827-2261-431E-964B-64985D66F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C7C0B622-500A-4C6A-AA41-F4C53E318EF2}"/>
              </a:ext>
            </a:extLst>
          </p:cNvPr>
          <p:cNvGrpSpPr/>
          <p:nvPr/>
        </p:nvGrpSpPr>
        <p:grpSpPr>
          <a:xfrm>
            <a:off x="126735" y="4155541"/>
            <a:ext cx="11995284" cy="2492064"/>
            <a:chOff x="126735" y="4155541"/>
            <a:chExt cx="11995284" cy="24920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88166A-7291-40A2-A106-50CE64FAAC7A}"/>
                </a:ext>
              </a:extLst>
            </p:cNvPr>
            <p:cNvGrpSpPr/>
            <p:nvPr/>
          </p:nvGrpSpPr>
          <p:grpSpPr>
            <a:xfrm>
              <a:off x="126735" y="4245426"/>
              <a:ext cx="8178702" cy="2361779"/>
              <a:chOff x="437744" y="4289898"/>
              <a:chExt cx="8414425" cy="255643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BFDE73-7FE2-4916-ADED-2C837ED8E109}"/>
                  </a:ext>
                </a:extLst>
              </p:cNvPr>
              <p:cNvGrpSpPr/>
              <p:nvPr/>
            </p:nvGrpSpPr>
            <p:grpSpPr>
              <a:xfrm>
                <a:off x="437744" y="4289898"/>
                <a:ext cx="8414425" cy="2335503"/>
                <a:chOff x="437745" y="5282376"/>
                <a:chExt cx="4876800" cy="1343025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2910EA7-D932-4AA9-8FAE-48CCA8A9B88A}"/>
                    </a:ext>
                  </a:extLst>
                </p:cNvPr>
                <p:cNvGrpSpPr/>
                <p:nvPr/>
              </p:nvGrpSpPr>
              <p:grpSpPr>
                <a:xfrm>
                  <a:off x="437745" y="5282376"/>
                  <a:ext cx="4876800" cy="1343025"/>
                  <a:chOff x="437745" y="5282376"/>
                  <a:chExt cx="4876800" cy="1343025"/>
                </a:xfrm>
              </p:grpSpPr>
              <p:pic>
                <p:nvPicPr>
                  <p:cNvPr id="7" name="Picture 4" descr="Image result for histogram equalization ppt">
                    <a:extLst>
                      <a:ext uri="{FF2B5EF4-FFF2-40B4-BE49-F238E27FC236}">
                        <a16:creationId xmlns:a16="http://schemas.microsoft.com/office/drawing/2014/main" id="{0899720E-9D53-4BFE-ABF7-B2849C41DE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7745" y="5282376"/>
                    <a:ext cx="4876800" cy="13430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0E206D99-FE12-4F8D-AE71-1191F5A3EF30}"/>
                      </a:ext>
                    </a:extLst>
                  </p:cNvPr>
                  <p:cNvSpPr/>
                  <p:nvPr/>
                </p:nvSpPr>
                <p:spPr>
                  <a:xfrm>
                    <a:off x="549057" y="5705856"/>
                    <a:ext cx="1755648" cy="6559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332ECAD4-73A8-4A71-B39F-F1E97380E479}"/>
                    </a:ext>
                  </a:extLst>
                </p:cNvPr>
                <p:cNvSpPr/>
                <p:nvPr/>
              </p:nvSpPr>
              <p:spPr>
                <a:xfrm>
                  <a:off x="548640" y="5602224"/>
                  <a:ext cx="1755648" cy="860020"/>
                </a:xfrm>
                <a:custGeom>
                  <a:avLst/>
                  <a:gdLst>
                    <a:gd name="connsiteX0" fmla="*/ 0 w 1755648"/>
                    <a:gd name="connsiteY0" fmla="*/ 847344 h 860020"/>
                    <a:gd name="connsiteX1" fmla="*/ 262128 w 1755648"/>
                    <a:gd name="connsiteY1" fmla="*/ 749808 h 860020"/>
                    <a:gd name="connsiteX2" fmla="*/ 280416 w 1755648"/>
                    <a:gd name="connsiteY2" fmla="*/ 737616 h 860020"/>
                    <a:gd name="connsiteX3" fmla="*/ 347472 w 1755648"/>
                    <a:gd name="connsiteY3" fmla="*/ 664464 h 860020"/>
                    <a:gd name="connsiteX4" fmla="*/ 371856 w 1755648"/>
                    <a:gd name="connsiteY4" fmla="*/ 640080 h 860020"/>
                    <a:gd name="connsiteX5" fmla="*/ 384048 w 1755648"/>
                    <a:gd name="connsiteY5" fmla="*/ 615696 h 860020"/>
                    <a:gd name="connsiteX6" fmla="*/ 408432 w 1755648"/>
                    <a:gd name="connsiteY6" fmla="*/ 579120 h 860020"/>
                    <a:gd name="connsiteX7" fmla="*/ 432816 w 1755648"/>
                    <a:gd name="connsiteY7" fmla="*/ 542544 h 860020"/>
                    <a:gd name="connsiteX8" fmla="*/ 457200 w 1755648"/>
                    <a:gd name="connsiteY8" fmla="*/ 505968 h 860020"/>
                    <a:gd name="connsiteX9" fmla="*/ 469392 w 1755648"/>
                    <a:gd name="connsiteY9" fmla="*/ 487680 h 860020"/>
                    <a:gd name="connsiteX10" fmla="*/ 475488 w 1755648"/>
                    <a:gd name="connsiteY10" fmla="*/ 463296 h 860020"/>
                    <a:gd name="connsiteX11" fmla="*/ 487680 w 1755648"/>
                    <a:gd name="connsiteY11" fmla="*/ 426720 h 860020"/>
                    <a:gd name="connsiteX12" fmla="*/ 493776 w 1755648"/>
                    <a:gd name="connsiteY12" fmla="*/ 396240 h 860020"/>
                    <a:gd name="connsiteX13" fmla="*/ 512064 w 1755648"/>
                    <a:gd name="connsiteY13" fmla="*/ 341376 h 860020"/>
                    <a:gd name="connsiteX14" fmla="*/ 518160 w 1755648"/>
                    <a:gd name="connsiteY14" fmla="*/ 323088 h 860020"/>
                    <a:gd name="connsiteX15" fmla="*/ 542544 w 1755648"/>
                    <a:gd name="connsiteY15" fmla="*/ 286512 h 860020"/>
                    <a:gd name="connsiteX16" fmla="*/ 566928 w 1755648"/>
                    <a:gd name="connsiteY16" fmla="*/ 213360 h 860020"/>
                    <a:gd name="connsiteX17" fmla="*/ 603504 w 1755648"/>
                    <a:gd name="connsiteY17" fmla="*/ 201168 h 860020"/>
                    <a:gd name="connsiteX18" fmla="*/ 640080 w 1755648"/>
                    <a:gd name="connsiteY18" fmla="*/ 170688 h 860020"/>
                    <a:gd name="connsiteX19" fmla="*/ 658368 w 1755648"/>
                    <a:gd name="connsiteY19" fmla="*/ 128016 h 860020"/>
                    <a:gd name="connsiteX20" fmla="*/ 670560 w 1755648"/>
                    <a:gd name="connsiteY20" fmla="*/ 91440 h 860020"/>
                    <a:gd name="connsiteX21" fmla="*/ 676656 w 1755648"/>
                    <a:gd name="connsiteY21" fmla="*/ 73152 h 860020"/>
                    <a:gd name="connsiteX22" fmla="*/ 682752 w 1755648"/>
                    <a:gd name="connsiteY22" fmla="*/ 48768 h 860020"/>
                    <a:gd name="connsiteX23" fmla="*/ 688848 w 1755648"/>
                    <a:gd name="connsiteY23" fmla="*/ 6096 h 860020"/>
                    <a:gd name="connsiteX24" fmla="*/ 707136 w 1755648"/>
                    <a:gd name="connsiteY24" fmla="*/ 0 h 860020"/>
                    <a:gd name="connsiteX25" fmla="*/ 749808 w 1755648"/>
                    <a:gd name="connsiteY25" fmla="*/ 18288 h 860020"/>
                    <a:gd name="connsiteX26" fmla="*/ 774192 w 1755648"/>
                    <a:gd name="connsiteY26" fmla="*/ 54864 h 860020"/>
                    <a:gd name="connsiteX27" fmla="*/ 780288 w 1755648"/>
                    <a:gd name="connsiteY27" fmla="*/ 195072 h 860020"/>
                    <a:gd name="connsiteX28" fmla="*/ 786384 w 1755648"/>
                    <a:gd name="connsiteY28" fmla="*/ 213360 h 860020"/>
                    <a:gd name="connsiteX29" fmla="*/ 792480 w 1755648"/>
                    <a:gd name="connsiteY29" fmla="*/ 243840 h 860020"/>
                    <a:gd name="connsiteX30" fmla="*/ 792480 w 1755648"/>
                    <a:gd name="connsiteY30" fmla="*/ 451104 h 860020"/>
                    <a:gd name="connsiteX31" fmla="*/ 816864 w 1755648"/>
                    <a:gd name="connsiteY31" fmla="*/ 487680 h 860020"/>
                    <a:gd name="connsiteX32" fmla="*/ 829056 w 1755648"/>
                    <a:gd name="connsiteY32" fmla="*/ 505968 h 860020"/>
                    <a:gd name="connsiteX33" fmla="*/ 853440 w 1755648"/>
                    <a:gd name="connsiteY33" fmla="*/ 548640 h 860020"/>
                    <a:gd name="connsiteX34" fmla="*/ 871728 w 1755648"/>
                    <a:gd name="connsiteY34" fmla="*/ 566928 h 860020"/>
                    <a:gd name="connsiteX35" fmla="*/ 902208 w 1755648"/>
                    <a:gd name="connsiteY35" fmla="*/ 597408 h 860020"/>
                    <a:gd name="connsiteX36" fmla="*/ 920496 w 1755648"/>
                    <a:gd name="connsiteY36" fmla="*/ 633984 h 860020"/>
                    <a:gd name="connsiteX37" fmla="*/ 938784 w 1755648"/>
                    <a:gd name="connsiteY37" fmla="*/ 640080 h 860020"/>
                    <a:gd name="connsiteX38" fmla="*/ 975360 w 1755648"/>
                    <a:gd name="connsiteY38" fmla="*/ 658368 h 860020"/>
                    <a:gd name="connsiteX39" fmla="*/ 993648 w 1755648"/>
                    <a:gd name="connsiteY39" fmla="*/ 676656 h 860020"/>
                    <a:gd name="connsiteX40" fmla="*/ 1036320 w 1755648"/>
                    <a:gd name="connsiteY40" fmla="*/ 701040 h 860020"/>
                    <a:gd name="connsiteX41" fmla="*/ 1078992 w 1755648"/>
                    <a:gd name="connsiteY41" fmla="*/ 725424 h 860020"/>
                    <a:gd name="connsiteX42" fmla="*/ 1103376 w 1755648"/>
                    <a:gd name="connsiteY42" fmla="*/ 731520 h 860020"/>
                    <a:gd name="connsiteX43" fmla="*/ 1146048 w 1755648"/>
                    <a:gd name="connsiteY43" fmla="*/ 749808 h 860020"/>
                    <a:gd name="connsiteX44" fmla="*/ 1164336 w 1755648"/>
                    <a:gd name="connsiteY44" fmla="*/ 762000 h 860020"/>
                    <a:gd name="connsiteX45" fmla="*/ 1225296 w 1755648"/>
                    <a:gd name="connsiteY45" fmla="*/ 774192 h 860020"/>
                    <a:gd name="connsiteX46" fmla="*/ 1243584 w 1755648"/>
                    <a:gd name="connsiteY46" fmla="*/ 780288 h 860020"/>
                    <a:gd name="connsiteX47" fmla="*/ 1292352 w 1755648"/>
                    <a:gd name="connsiteY47" fmla="*/ 786384 h 860020"/>
                    <a:gd name="connsiteX48" fmla="*/ 1316736 w 1755648"/>
                    <a:gd name="connsiteY48" fmla="*/ 792480 h 860020"/>
                    <a:gd name="connsiteX49" fmla="*/ 1353312 w 1755648"/>
                    <a:gd name="connsiteY49" fmla="*/ 798576 h 860020"/>
                    <a:gd name="connsiteX50" fmla="*/ 1414272 w 1755648"/>
                    <a:gd name="connsiteY50" fmla="*/ 816864 h 860020"/>
                    <a:gd name="connsiteX51" fmla="*/ 1450848 w 1755648"/>
                    <a:gd name="connsiteY51" fmla="*/ 829056 h 860020"/>
                    <a:gd name="connsiteX52" fmla="*/ 1469136 w 1755648"/>
                    <a:gd name="connsiteY52" fmla="*/ 835152 h 860020"/>
                    <a:gd name="connsiteX53" fmla="*/ 1633728 w 1755648"/>
                    <a:gd name="connsiteY53" fmla="*/ 841248 h 860020"/>
                    <a:gd name="connsiteX54" fmla="*/ 1652016 w 1755648"/>
                    <a:gd name="connsiteY54" fmla="*/ 847344 h 860020"/>
                    <a:gd name="connsiteX55" fmla="*/ 1712976 w 1755648"/>
                    <a:gd name="connsiteY55" fmla="*/ 859536 h 860020"/>
                    <a:gd name="connsiteX56" fmla="*/ 1755648 w 1755648"/>
                    <a:gd name="connsiteY56" fmla="*/ 859536 h 86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1755648" h="860020">
                      <a:moveTo>
                        <a:pt x="0" y="847344"/>
                      </a:moveTo>
                      <a:cubicBezTo>
                        <a:pt x="109090" y="825526"/>
                        <a:pt x="43210" y="840579"/>
                        <a:pt x="262128" y="749808"/>
                      </a:cubicBezTo>
                      <a:cubicBezTo>
                        <a:pt x="268896" y="747002"/>
                        <a:pt x="274970" y="742517"/>
                        <a:pt x="280416" y="737616"/>
                      </a:cubicBezTo>
                      <a:cubicBezTo>
                        <a:pt x="340971" y="683117"/>
                        <a:pt x="304906" y="712351"/>
                        <a:pt x="347472" y="664464"/>
                      </a:cubicBezTo>
                      <a:cubicBezTo>
                        <a:pt x="355109" y="655873"/>
                        <a:pt x="364959" y="649276"/>
                        <a:pt x="371856" y="640080"/>
                      </a:cubicBezTo>
                      <a:cubicBezTo>
                        <a:pt x="377308" y="632810"/>
                        <a:pt x="379373" y="623488"/>
                        <a:pt x="384048" y="615696"/>
                      </a:cubicBezTo>
                      <a:cubicBezTo>
                        <a:pt x="391587" y="603131"/>
                        <a:pt x="400304" y="591312"/>
                        <a:pt x="408432" y="579120"/>
                      </a:cubicBezTo>
                      <a:lnTo>
                        <a:pt x="432816" y="542544"/>
                      </a:lnTo>
                      <a:lnTo>
                        <a:pt x="457200" y="505968"/>
                      </a:lnTo>
                      <a:lnTo>
                        <a:pt x="469392" y="487680"/>
                      </a:lnTo>
                      <a:cubicBezTo>
                        <a:pt x="471424" y="479552"/>
                        <a:pt x="473081" y="471321"/>
                        <a:pt x="475488" y="463296"/>
                      </a:cubicBezTo>
                      <a:cubicBezTo>
                        <a:pt x="479181" y="450986"/>
                        <a:pt x="485160" y="439322"/>
                        <a:pt x="487680" y="426720"/>
                      </a:cubicBezTo>
                      <a:cubicBezTo>
                        <a:pt x="489712" y="416560"/>
                        <a:pt x="491050" y="406236"/>
                        <a:pt x="493776" y="396240"/>
                      </a:cubicBezTo>
                      <a:lnTo>
                        <a:pt x="512064" y="341376"/>
                      </a:lnTo>
                      <a:cubicBezTo>
                        <a:pt x="514096" y="335280"/>
                        <a:pt x="514596" y="328435"/>
                        <a:pt x="518160" y="323088"/>
                      </a:cubicBezTo>
                      <a:lnTo>
                        <a:pt x="542544" y="286512"/>
                      </a:lnTo>
                      <a:cubicBezTo>
                        <a:pt x="542979" y="284772"/>
                        <a:pt x="554814" y="222446"/>
                        <a:pt x="566928" y="213360"/>
                      </a:cubicBezTo>
                      <a:cubicBezTo>
                        <a:pt x="577209" y="205649"/>
                        <a:pt x="592811" y="208297"/>
                        <a:pt x="603504" y="201168"/>
                      </a:cubicBezTo>
                      <a:cubicBezTo>
                        <a:pt x="628965" y="184194"/>
                        <a:pt x="616611" y="194157"/>
                        <a:pt x="640080" y="170688"/>
                      </a:cubicBezTo>
                      <a:cubicBezTo>
                        <a:pt x="659703" y="111820"/>
                        <a:pt x="628237" y="203344"/>
                        <a:pt x="658368" y="128016"/>
                      </a:cubicBezTo>
                      <a:cubicBezTo>
                        <a:pt x="663141" y="116084"/>
                        <a:pt x="666496" y="103632"/>
                        <a:pt x="670560" y="91440"/>
                      </a:cubicBezTo>
                      <a:cubicBezTo>
                        <a:pt x="672592" y="85344"/>
                        <a:pt x="675098" y="79386"/>
                        <a:pt x="676656" y="73152"/>
                      </a:cubicBezTo>
                      <a:cubicBezTo>
                        <a:pt x="678688" y="65024"/>
                        <a:pt x="681253" y="57011"/>
                        <a:pt x="682752" y="48768"/>
                      </a:cubicBezTo>
                      <a:cubicBezTo>
                        <a:pt x="685322" y="34631"/>
                        <a:pt x="682422" y="18947"/>
                        <a:pt x="688848" y="6096"/>
                      </a:cubicBezTo>
                      <a:cubicBezTo>
                        <a:pt x="691722" y="349"/>
                        <a:pt x="701040" y="2032"/>
                        <a:pt x="707136" y="0"/>
                      </a:cubicBezTo>
                      <a:cubicBezTo>
                        <a:pt x="723222" y="4022"/>
                        <a:pt x="738020" y="4817"/>
                        <a:pt x="749808" y="18288"/>
                      </a:cubicBezTo>
                      <a:cubicBezTo>
                        <a:pt x="759457" y="29315"/>
                        <a:pt x="774192" y="54864"/>
                        <a:pt x="774192" y="54864"/>
                      </a:cubicBezTo>
                      <a:cubicBezTo>
                        <a:pt x="776224" y="101600"/>
                        <a:pt x="776700" y="148430"/>
                        <a:pt x="780288" y="195072"/>
                      </a:cubicBezTo>
                      <a:cubicBezTo>
                        <a:pt x="780781" y="201479"/>
                        <a:pt x="784826" y="207126"/>
                        <a:pt x="786384" y="213360"/>
                      </a:cubicBezTo>
                      <a:cubicBezTo>
                        <a:pt x="788897" y="223412"/>
                        <a:pt x="790448" y="233680"/>
                        <a:pt x="792480" y="243840"/>
                      </a:cubicBezTo>
                      <a:cubicBezTo>
                        <a:pt x="792079" y="253474"/>
                        <a:pt x="778789" y="407293"/>
                        <a:pt x="792480" y="451104"/>
                      </a:cubicBezTo>
                      <a:cubicBezTo>
                        <a:pt x="796851" y="465090"/>
                        <a:pt x="808736" y="475488"/>
                        <a:pt x="816864" y="487680"/>
                      </a:cubicBezTo>
                      <a:cubicBezTo>
                        <a:pt x="820928" y="493776"/>
                        <a:pt x="825779" y="499415"/>
                        <a:pt x="829056" y="505968"/>
                      </a:cubicBezTo>
                      <a:cubicBezTo>
                        <a:pt x="836509" y="520874"/>
                        <a:pt x="842670" y="535715"/>
                        <a:pt x="853440" y="548640"/>
                      </a:cubicBezTo>
                      <a:cubicBezTo>
                        <a:pt x="858959" y="555263"/>
                        <a:pt x="866209" y="560305"/>
                        <a:pt x="871728" y="566928"/>
                      </a:cubicBezTo>
                      <a:cubicBezTo>
                        <a:pt x="897128" y="597408"/>
                        <a:pt x="868680" y="575056"/>
                        <a:pt x="902208" y="597408"/>
                      </a:cubicBezTo>
                      <a:cubicBezTo>
                        <a:pt x="906224" y="609455"/>
                        <a:pt x="909753" y="625390"/>
                        <a:pt x="920496" y="633984"/>
                      </a:cubicBezTo>
                      <a:cubicBezTo>
                        <a:pt x="925514" y="637998"/>
                        <a:pt x="933037" y="637206"/>
                        <a:pt x="938784" y="640080"/>
                      </a:cubicBezTo>
                      <a:cubicBezTo>
                        <a:pt x="986053" y="663715"/>
                        <a:pt x="929393" y="643046"/>
                        <a:pt x="975360" y="658368"/>
                      </a:cubicBezTo>
                      <a:cubicBezTo>
                        <a:pt x="981456" y="664464"/>
                        <a:pt x="987025" y="671137"/>
                        <a:pt x="993648" y="676656"/>
                      </a:cubicBezTo>
                      <a:cubicBezTo>
                        <a:pt x="1009850" y="690158"/>
                        <a:pt x="1017349" y="690199"/>
                        <a:pt x="1036320" y="701040"/>
                      </a:cubicBezTo>
                      <a:cubicBezTo>
                        <a:pt x="1058830" y="713903"/>
                        <a:pt x="1052197" y="715376"/>
                        <a:pt x="1078992" y="725424"/>
                      </a:cubicBezTo>
                      <a:cubicBezTo>
                        <a:pt x="1086837" y="728366"/>
                        <a:pt x="1095248" y="729488"/>
                        <a:pt x="1103376" y="731520"/>
                      </a:cubicBezTo>
                      <a:cubicBezTo>
                        <a:pt x="1149289" y="762129"/>
                        <a:pt x="1090937" y="726189"/>
                        <a:pt x="1146048" y="749808"/>
                      </a:cubicBezTo>
                      <a:cubicBezTo>
                        <a:pt x="1152782" y="752694"/>
                        <a:pt x="1157334" y="759845"/>
                        <a:pt x="1164336" y="762000"/>
                      </a:cubicBezTo>
                      <a:cubicBezTo>
                        <a:pt x="1184142" y="768094"/>
                        <a:pt x="1205637" y="767639"/>
                        <a:pt x="1225296" y="774192"/>
                      </a:cubicBezTo>
                      <a:cubicBezTo>
                        <a:pt x="1231392" y="776224"/>
                        <a:pt x="1237262" y="779139"/>
                        <a:pt x="1243584" y="780288"/>
                      </a:cubicBezTo>
                      <a:cubicBezTo>
                        <a:pt x="1259702" y="783219"/>
                        <a:pt x="1276192" y="783691"/>
                        <a:pt x="1292352" y="786384"/>
                      </a:cubicBezTo>
                      <a:cubicBezTo>
                        <a:pt x="1300616" y="787761"/>
                        <a:pt x="1308521" y="790837"/>
                        <a:pt x="1316736" y="792480"/>
                      </a:cubicBezTo>
                      <a:cubicBezTo>
                        <a:pt x="1328856" y="794904"/>
                        <a:pt x="1341192" y="796152"/>
                        <a:pt x="1353312" y="798576"/>
                      </a:cubicBezTo>
                      <a:cubicBezTo>
                        <a:pt x="1376344" y="803182"/>
                        <a:pt x="1390946" y="809089"/>
                        <a:pt x="1414272" y="816864"/>
                      </a:cubicBezTo>
                      <a:lnTo>
                        <a:pt x="1450848" y="829056"/>
                      </a:lnTo>
                      <a:cubicBezTo>
                        <a:pt x="1456944" y="831088"/>
                        <a:pt x="1462715" y="834914"/>
                        <a:pt x="1469136" y="835152"/>
                      </a:cubicBezTo>
                      <a:lnTo>
                        <a:pt x="1633728" y="841248"/>
                      </a:lnTo>
                      <a:cubicBezTo>
                        <a:pt x="1639824" y="843280"/>
                        <a:pt x="1645837" y="845579"/>
                        <a:pt x="1652016" y="847344"/>
                      </a:cubicBezTo>
                      <a:cubicBezTo>
                        <a:pt x="1669105" y="852227"/>
                        <a:pt x="1696589" y="858275"/>
                        <a:pt x="1712976" y="859536"/>
                      </a:cubicBezTo>
                      <a:cubicBezTo>
                        <a:pt x="1727158" y="860627"/>
                        <a:pt x="1741424" y="859536"/>
                        <a:pt x="1755648" y="859536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CFCA405-ADDF-46B0-8724-142EE4BEDCA1}"/>
                      </a:ext>
                    </a:extLst>
                  </p:cNvPr>
                  <p:cNvSpPr txBox="1"/>
                  <p:nvPr/>
                </p:nvSpPr>
                <p:spPr>
                  <a:xfrm>
                    <a:off x="680936" y="4319082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CFCA405-ADDF-46B0-8724-142EE4BED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936" y="4319082"/>
                    <a:ext cx="6809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679" r="-8036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2E7AD0-EC0F-4C7E-855D-740E7FCD5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545654" y="4496234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2E7AD0-EC0F-4C7E-855D-740E7FCD57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5654" y="4496234"/>
                    <a:ext cx="6809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 r="-1203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9BA27D-FAF5-46F6-863D-DFD446A96D6B}"/>
                      </a:ext>
                    </a:extLst>
                  </p:cNvPr>
                  <p:cNvSpPr txBox="1"/>
                  <p:nvPr/>
                </p:nvSpPr>
                <p:spPr>
                  <a:xfrm>
                    <a:off x="4644956" y="5554279"/>
                    <a:ext cx="680936" cy="61279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9BA27D-FAF5-46F6-863D-DFD446A96D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956" y="5554279"/>
                    <a:ext cx="680936" cy="6127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926112D-C312-4C84-ABC9-D9F14B82211F}"/>
                      </a:ext>
                    </a:extLst>
                  </p:cNvPr>
                  <p:cNvSpPr txBox="1"/>
                  <p:nvPr/>
                </p:nvSpPr>
                <p:spPr>
                  <a:xfrm>
                    <a:off x="8065850" y="6467011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926112D-C312-4C84-ABC9-D9F14B8221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5850" y="6467011"/>
                    <a:ext cx="68093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4F2E69E-4E7D-4058-A384-9438EA788964}"/>
                      </a:ext>
                    </a:extLst>
                  </p:cNvPr>
                  <p:cNvSpPr txBox="1"/>
                  <p:nvPr/>
                </p:nvSpPr>
                <p:spPr>
                  <a:xfrm>
                    <a:off x="3230393" y="6477000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4F2E69E-4E7D-4058-A384-9438EA7889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0393" y="6477000"/>
                    <a:ext cx="68093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5" name="Picture 4" descr="Image result for histogram equalization ppt">
              <a:extLst>
                <a:ext uri="{FF2B5EF4-FFF2-40B4-BE49-F238E27FC236}">
                  <a16:creationId xmlns:a16="http://schemas.microsoft.com/office/drawing/2014/main" id="{4C2A2521-1E96-4640-AF5E-FA264948A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26" t="9043"/>
            <a:stretch/>
          </p:blipFill>
          <p:spPr bwMode="auto">
            <a:xfrm>
              <a:off x="8768856" y="4493447"/>
              <a:ext cx="3329457" cy="192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62EAB2-98AF-4C5E-A7E3-2AE205667EF1}"/>
                </a:ext>
              </a:extLst>
            </p:cNvPr>
            <p:cNvSpPr/>
            <p:nvPr/>
          </p:nvSpPr>
          <p:spPr>
            <a:xfrm>
              <a:off x="9451818" y="4155541"/>
              <a:ext cx="1303513" cy="1113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428C50-6B1A-4324-9634-F8D0C9B77D40}"/>
                </a:ext>
              </a:extLst>
            </p:cNvPr>
            <p:cNvSpPr/>
            <p:nvPr/>
          </p:nvSpPr>
          <p:spPr>
            <a:xfrm>
              <a:off x="8266101" y="4523536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BF00DA-6703-45AC-8214-8BF195627542}"/>
                </a:ext>
              </a:extLst>
            </p:cNvPr>
            <p:cNvSpPr/>
            <p:nvPr/>
          </p:nvSpPr>
          <p:spPr>
            <a:xfrm>
              <a:off x="8325701" y="5624697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CD1F41-E7C6-4E79-B314-42262D21A34D}"/>
                </a:ext>
              </a:extLst>
            </p:cNvPr>
            <p:cNvSpPr/>
            <p:nvPr/>
          </p:nvSpPr>
          <p:spPr>
            <a:xfrm>
              <a:off x="11300822" y="6274543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AF0FE30-267A-4FE1-9557-FF5CA9F1C5C6}"/>
                    </a:ext>
                  </a:extLst>
                </p:cNvPr>
                <p:cNvSpPr txBox="1"/>
                <p:nvPr/>
              </p:nvSpPr>
              <p:spPr>
                <a:xfrm>
                  <a:off x="11378156" y="6306395"/>
                  <a:ext cx="661860" cy="3412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AF0FE30-267A-4FE1-9557-FF5CA9F1C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8156" y="6306395"/>
                  <a:ext cx="661860" cy="341210"/>
                </a:xfrm>
                <a:prstGeom prst="rect">
                  <a:avLst/>
                </a:prstGeom>
                <a:blipFill>
                  <a:blip r:embed="rId10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488DE7-8111-4013-B855-E580B06EC7C5}"/>
                </a:ext>
              </a:extLst>
            </p:cNvPr>
            <p:cNvSpPr/>
            <p:nvPr/>
          </p:nvSpPr>
          <p:spPr>
            <a:xfrm>
              <a:off x="4939171" y="5639936"/>
              <a:ext cx="3011401" cy="49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F0FE86-A121-4421-AF73-333EB6CAF34B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81" y="5754727"/>
              <a:ext cx="29336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E000D2-98DC-449C-B30C-0ED042090CB4}"/>
                </a:ext>
              </a:extLst>
            </p:cNvPr>
            <p:cNvCxnSpPr>
              <a:cxnSpLocks/>
            </p:cNvCxnSpPr>
            <p:nvPr/>
          </p:nvCxnSpPr>
          <p:spPr>
            <a:xfrm>
              <a:off x="7850980" y="5754727"/>
              <a:ext cx="0" cy="4048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1A2C0B-16CF-419A-ADDB-2E0574C283AC}"/>
                </a:ext>
              </a:extLst>
            </p:cNvPr>
            <p:cNvSpPr/>
            <p:nvPr/>
          </p:nvSpPr>
          <p:spPr>
            <a:xfrm>
              <a:off x="8963721" y="5657283"/>
              <a:ext cx="2792670" cy="49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ECB291C-180E-4A7F-823E-B51DB6388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7855" y="4777261"/>
              <a:ext cx="2720745" cy="1400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6AA3D1B-A9CD-40A2-9BB8-BD455FAD4A91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600" y="4777261"/>
              <a:ext cx="4634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F2F9F9-9849-471E-A86F-06CBD5BC43B6}"/>
                    </a:ext>
                  </a:extLst>
                </p:cNvPr>
                <p:cNvSpPr txBox="1"/>
                <p:nvPr/>
              </p:nvSpPr>
              <p:spPr>
                <a:xfrm>
                  <a:off x="8512233" y="4740865"/>
                  <a:ext cx="328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F2F9F9-9849-471E-A86F-06CBD5BC4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2233" y="4740865"/>
                  <a:ext cx="3285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7AE92C-0A3B-4716-91D9-D153A284F2B7}"/>
                    </a:ext>
                  </a:extLst>
                </p:cNvPr>
                <p:cNvSpPr txBox="1"/>
                <p:nvPr/>
              </p:nvSpPr>
              <p:spPr>
                <a:xfrm>
                  <a:off x="8170115" y="4366170"/>
                  <a:ext cx="66186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7AE92C-0A3B-4716-91D9-D153A284F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0115" y="4366170"/>
                  <a:ext cx="66186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679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3EE7E5-6793-47DA-B9BA-2B4A9BDD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0" y="2773341"/>
            <a:ext cx="58102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5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color grading)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175799" y="342900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Science and space</a:t>
            </a:r>
          </a:p>
          <a:p>
            <a:pPr algn="ctr"/>
            <a:r>
              <a:rPr lang="en-US" dirty="0"/>
              <a:t>(image enhancement)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78762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880048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285278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6587316" y="4205909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6893773" y="5946163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  <p:pic>
        <p:nvPicPr>
          <p:cNvPr id="16" name="Picture 2" descr="Image result for histogram equalization">
            <a:extLst>
              <a:ext uri="{FF2B5EF4-FFF2-40B4-BE49-F238E27FC236}">
                <a16:creationId xmlns:a16="http://schemas.microsoft.com/office/drawing/2014/main" id="{1AFCE311-28D2-498A-8236-84811191B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-2236" r="5596" b="59688"/>
          <a:stretch/>
        </p:blipFill>
        <p:spPr bwMode="auto">
          <a:xfrm>
            <a:off x="4954501" y="1196090"/>
            <a:ext cx="7237499" cy="21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3373119"/>
            <a:ext cx="10320020" cy="3017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21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3830320"/>
            <a:ext cx="10320020" cy="256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58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4328160"/>
            <a:ext cx="10320020" cy="2062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88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4733925"/>
            <a:ext cx="10320020" cy="1656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91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10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D287-4EB7-46C2-B863-3215EB69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BA57-0EFA-4773-A553-3E1DBE54B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result is also applicable for discrete space like actual images and their histograms.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/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Build a histogram of a given image.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To make the histogram act like a discrete PDF- divide each bin by the sum of all bins.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Cumulative sum the PDF to get the discrete CDF.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Un-normalize the CDF and round the results back to uint8: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255)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blipFill>
                <a:blip r:embed="rId2"/>
                <a:stretch>
                  <a:fillRect r="-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147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7E64-0C70-4CBD-8456-A5B426EB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72D-8AC2-4A1A-AF0D-FA22ACBBC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Image result for histogram equalization">
            <a:extLst>
              <a:ext uri="{FF2B5EF4-FFF2-40B4-BE49-F238E27FC236}">
                <a16:creationId xmlns:a16="http://schemas.microsoft.com/office/drawing/2014/main" id="{3C51633E-5262-4468-BCC6-685E1C0A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62" y="762000"/>
            <a:ext cx="9429075" cy="58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2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A59A-302F-47BB-BA93-403FAD1A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C6E1-1192-4867-A84C-86C44E16B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continues histogram equalization">
            <a:extLst>
              <a:ext uri="{FF2B5EF4-FFF2-40B4-BE49-F238E27FC236}">
                <a16:creationId xmlns:a16="http://schemas.microsoft.com/office/drawing/2014/main" id="{F0ABCE47-52EF-4FF0-8DF2-751F39F4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57" y="762000"/>
            <a:ext cx="5870085" cy="602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16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b="1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9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C35F-83AE-47B8-B549-92C0F575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196D-55FF-471B-90FA-10C149E9D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image template- find it in another image.</a:t>
            </a:r>
          </a:p>
          <a:p>
            <a:r>
              <a:rPr lang="en-US" dirty="0"/>
              <a:t>Template matching is a sub-field in </a:t>
            </a:r>
            <a:r>
              <a:rPr lang="en-US" b="1" dirty="0"/>
              <a:t>object recognition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will see it </a:t>
            </a:r>
            <a:r>
              <a:rPr lang="en-US" b="1" dirty="0"/>
              <a:t>a lot </a:t>
            </a:r>
            <a:r>
              <a:rPr lang="en-US" dirty="0"/>
              <a:t>of this topic in this course:</a:t>
            </a:r>
          </a:p>
          <a:p>
            <a:pPr lvl="2"/>
            <a:r>
              <a:rPr lang="en-US" dirty="0"/>
              <a:t>Cross correlation</a:t>
            </a:r>
          </a:p>
          <a:p>
            <a:pPr lvl="2"/>
            <a:r>
              <a:rPr lang="en-US" dirty="0"/>
              <a:t>Feature based – SIFT</a:t>
            </a:r>
          </a:p>
          <a:p>
            <a:pPr lvl="2"/>
            <a:r>
              <a:rPr lang="en-US" dirty="0"/>
              <a:t>Neural networks</a:t>
            </a:r>
          </a:p>
        </p:txBody>
      </p:sp>
      <p:pic>
        <p:nvPicPr>
          <p:cNvPr id="12306" name="Picture 18" descr="Image result for object recognition">
            <a:extLst>
              <a:ext uri="{FF2B5EF4-FFF2-40B4-BE49-F238E27FC236}">
                <a16:creationId xmlns:a16="http://schemas.microsoft.com/office/drawing/2014/main" id="{070F440E-232F-4071-B06E-792EC098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457450"/>
            <a:ext cx="7829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6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C7BD-2C39-4EB1-87D8-A1ECF175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0B96-5FF6-4710-8F9E-45233C42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 descr="Find image contain another image - Stack Overflow">
            <a:extLst>
              <a:ext uri="{FF2B5EF4-FFF2-40B4-BE49-F238E27FC236}">
                <a16:creationId xmlns:a16="http://schemas.microsoft.com/office/drawing/2014/main" id="{CBA14FBA-6AC2-4F47-8F19-C02906812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31" y="1495257"/>
            <a:ext cx="9340769" cy="49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nd image contain another image - Stack Overflow">
            <a:extLst>
              <a:ext uri="{FF2B5EF4-FFF2-40B4-BE49-F238E27FC236}">
                <a16:creationId xmlns:a16="http://schemas.microsoft.com/office/drawing/2014/main" id="{61F579DB-8CFB-4A25-931B-40C912122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2" t="31750" r="68794" b="57795"/>
          <a:stretch/>
        </p:blipFill>
        <p:spPr bwMode="auto">
          <a:xfrm>
            <a:off x="825661" y="2453834"/>
            <a:ext cx="277794" cy="52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08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31581700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31581700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First- let’s understand what is cross-correlation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3DE06D-CFDA-440E-87A2-15AC64632D55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3DE06D-CFDA-440E-87A2-15AC64632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C05FAA-7999-401F-A627-6B2F53E7852E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C05FAA-7999-401F-A627-6B2F53E7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D462E9-163F-4DD1-8BD7-CF4C4E152186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D462E9-163F-4DD1-8BD7-CF4C4E15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32AA765D-C02E-4F6E-A270-6BFC55778F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32AA765D-C02E-4F6E-A270-6BFC55778F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21A933-A883-410E-B8DE-DC4E804A5A9B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21A933-A883-410E-B8DE-DC4E804A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C1DF1-C3B3-4479-8B77-0B5B88263545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C1DF1-C3B3-4479-8B77-0B5B88263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0A401D-C2BB-4CEB-892D-CF6F45A3CC5A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0A401D-C2BB-4CEB-892D-CF6F45A3C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/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190991" y="3207035"/>
            <a:ext cx="1596957" cy="3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">
                <a:extLst>
                  <a:ext uri="{FF2B5EF4-FFF2-40B4-BE49-F238E27FC236}">
                    <a16:creationId xmlns:a16="http://schemas.microsoft.com/office/drawing/2014/main" id="{66F8E65B-69CD-4223-B92C-2E0D44F67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">
                <a:extLst>
                  <a:ext uri="{FF2B5EF4-FFF2-40B4-BE49-F238E27FC236}">
                    <a16:creationId xmlns:a16="http://schemas.microsoft.com/office/drawing/2014/main" id="{66F8E65B-69CD-4223-B92C-2E0D44F67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FAB0D-7ACB-415E-A9A9-FDB96DE328C6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FAB0D-7ACB-415E-A9A9-FDB96DE32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955B99-F509-44EA-BFF3-43012AF0BAC7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955B99-F509-44EA-BFF3-43012AF0B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8486D1-589E-4365-9A6F-663F82120B9A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8486D1-589E-4365-9A6F-663F82120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5FBEDB95-46B5-40FE-A0CF-8D9DA77E9A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5FBEDB95-46B5-40FE-A0CF-8D9DA77E9A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B4148B-5832-4AD5-A313-726FDE30F75C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B4148B-5832-4AD5-A313-726FDE30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9582E0-DBB5-46CA-9E9C-B079F382D2CB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9582E0-DBB5-46CA-9E9C-B079F382D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56EF27-F091-40CC-A31D-9FDABD9CC4E9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56EF27-F091-40CC-A31D-9FDABD9CC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66E04A1-92FB-41F3-96A6-E2B2F16360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66E04A1-92FB-41F3-96A6-E2B2F16360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127728-1C81-44D4-82A7-499BBABD6026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127728-1C81-44D4-82A7-499BBABD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D6B7B6-7DDA-46A1-A871-8F3264687670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D6B7B6-7DDA-46A1-A871-8F326468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E3273-AC2A-4DE7-87CF-C979B49F0ADA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E3273-AC2A-4DE7-87CF-C979B49F0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CDBB8936-C6BF-44EB-BE21-C0D139E63B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CDBB8936-C6BF-44EB-BE21-C0D139E63B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9E4B3D-856A-4573-AD6B-03F042A7B814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9E4B3D-856A-4573-AD6B-03F042A7B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9FFD10-C7FB-4D5A-8B7A-04B081EBB70C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9FFD10-C7FB-4D5A-8B7A-04B081EB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35EB07-D62B-4380-A9AC-61CF120E43A0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35EB07-D62B-4380-A9AC-61CF120E4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20AFBC4-583A-40A3-8669-F11B47E316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20AFBC4-583A-40A3-8669-F11B47E316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4C5102-5E18-47E8-89A8-141E0EE0FE9D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4C5102-5E18-47E8-89A8-141E0EE0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C6D56-4B74-409C-A58A-05631F3C39B9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C6D56-4B74-409C-A58A-05631F3C3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5DE301-244A-4748-9D4E-57355A7508AF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5DE301-244A-4748-9D4E-57355A750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0DFE3D24-972F-43CB-9B98-A2AD5E3360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0DFE3D24-972F-43CB-9B98-A2AD5E3360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023F5D-9A09-4DF6-A68B-60D295DB39F1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023F5D-9A09-4DF6-A68B-60D295DB3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66FA5-BDB9-40A9-8F59-1F3EEFD8CAB3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66FA5-BDB9-40A9-8F59-1F3EEFD8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88E237-FB8A-4084-86E5-8A155EDEFBE6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88E237-FB8A-4084-86E5-8A155EDEF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">
                <a:extLst>
                  <a:ext uri="{FF2B5EF4-FFF2-40B4-BE49-F238E27FC236}">
                    <a16:creationId xmlns:a16="http://schemas.microsoft.com/office/drawing/2014/main" id="{BD9A84D6-D765-49D0-9ABC-2530EBE581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">
                <a:extLst>
                  <a:ext uri="{FF2B5EF4-FFF2-40B4-BE49-F238E27FC236}">
                    <a16:creationId xmlns:a16="http://schemas.microsoft.com/office/drawing/2014/main" id="{BD9A84D6-D765-49D0-9ABC-2530EBE581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5E259B-3535-4E7B-B0AC-B207CB9666C1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5E259B-3535-4E7B-B0AC-B207CB96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743D9-EF1F-4F34-94C5-21944E0455F5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743D9-EF1F-4F34-94C5-21944E04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F1EB8-C6A8-437A-A825-BF47BF66EECF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F1EB8-C6A8-437A-A825-BF47BF66E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0C1594-8DC1-4D03-BEBB-10EBDAE097B7}"/>
                  </a:ext>
                </a:extLst>
              </p:cNvPr>
              <p:cNvSpPr txBox="1"/>
              <p:nvPr/>
            </p:nvSpPr>
            <p:spPr>
              <a:xfrm>
                <a:off x="3122930" y="5030483"/>
                <a:ext cx="68172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dirty="0"/>
                  <a:t>Cross correlation can also be more simply denoted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  <a:p>
                <a:r>
                  <a:rPr lang="en-US" sz="1800" dirty="0"/>
                  <a:t>The</a:t>
                </a:r>
                <a:r>
                  <a:rPr lang="en-US" dirty="0"/>
                  <a:t> full mathematical notation is this:</a:t>
                </a:r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0C1594-8DC1-4D03-BEBB-10EBDAE09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930" y="5030483"/>
                <a:ext cx="6817259" cy="1200329"/>
              </a:xfrm>
              <a:prstGeom prst="rect">
                <a:avLst/>
              </a:prstGeom>
              <a:blipFill>
                <a:blip r:embed="rId7"/>
                <a:stretch>
                  <a:fillRect l="-715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01546739-0D38-4590-84C5-138A3CA4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382" y="5941113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think of an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{0,…,255}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Can cross-correlation be good for template matching? Let’s take our template     that we want to find as our kernel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127" y="1270669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D7ADC432-F4D9-494E-9CC6-240DE444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729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9ECB6-2562-46D8-830B-8DD047D8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output">
            <a:extLst>
              <a:ext uri="{FF2B5EF4-FFF2-40B4-BE49-F238E27FC236}">
                <a16:creationId xmlns:a16="http://schemas.microsoft.com/office/drawing/2014/main" id="{8D0A87A3-DAED-4C5F-B63B-636E5E5460BD}"/>
              </a:ext>
            </a:extLst>
          </p:cNvPr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746E3FA-861D-4F23-A5F4-3B49E12C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15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8943936" y="593258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Is </a:t>
            </a: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this good for template matching?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output">
            <a:extLst>
              <a:ext uri="{FF2B5EF4-FFF2-40B4-BE49-F238E27FC236}">
                <a16:creationId xmlns:a16="http://schemas.microsoft.com/office/drawing/2014/main" id="{8AF18911-7278-46A6-B586-D19EA6B6333F}"/>
              </a:ext>
            </a:extLst>
          </p:cNvPr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A9FA099-1E35-43E4-A11A-11B51942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62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at will the output look like?"/>
          <p:cNvSpPr txBox="1"/>
          <p:nvPr/>
        </p:nvSpPr>
        <p:spPr>
          <a:xfrm>
            <a:off x="8943936" y="5838627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Increases for higher local intensities.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19" name="output">
            <a:extLst>
              <a:ext uri="{FF2B5EF4-FFF2-40B4-BE49-F238E27FC236}">
                <a16:creationId xmlns:a16="http://schemas.microsoft.com/office/drawing/2014/main" id="{9EB0105A-B328-47D7-A6E4-D84067F8FB9C}"/>
              </a:ext>
            </a:extLst>
          </p:cNvPr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5D3DB658-AB11-4F7C-9009-CD410BBD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202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Zero mean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834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Zero mean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9800624" y="3282579"/>
            <a:ext cx="2141531" cy="2751839"/>
            <a:chOff x="10178278" y="3055297"/>
            <a:chExt cx="1539226" cy="1977885"/>
          </a:xfrm>
        </p:grpSpPr>
        <p:pic>
          <p:nvPicPr>
            <p:cNvPr id="22" name="droppedImage.pdf" descr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8278" y="3055297"/>
              <a:ext cx="1539226" cy="19716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6" name="False detections"/>
            <p:cNvSpPr txBox="1"/>
            <p:nvPr/>
          </p:nvSpPr>
          <p:spPr>
            <a:xfrm>
              <a:off x="10231856" y="4549275"/>
              <a:ext cx="935832" cy="483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28575" tIns="28575" rIns="28575" bIns="28575" anchor="ctr">
              <a:spAutoFit/>
            </a:bodyPr>
            <a:lstStyle>
              <a:lvl1pPr algn="l" defTabSz="546100">
                <a:defRPr sz="1800">
                  <a:solidFill>
                    <a:srgbClr val="FF40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0FF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False detections</a:t>
              </a: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  <p:sp>
          <p:nvSpPr>
            <p:cNvPr id="28" name="Oval"/>
            <p:cNvSpPr/>
            <p:nvPr/>
          </p:nvSpPr>
          <p:spPr>
            <a:xfrm rot="20130676">
              <a:off x="10711617" y="4302883"/>
              <a:ext cx="700088" cy="500063"/>
            </a:xfrm>
            <a:prstGeom prst="ellipse">
              <a:avLst/>
            </a:prstGeom>
            <a:ln w="12700">
              <a:solidFill>
                <a:srgbClr val="FF40FF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 Light" panose="020F0302020204030204"/>
                <a:sym typeface="Gill Sans"/>
              </a:endParaRPr>
            </a:p>
          </p:txBody>
        </p:sp>
      </p:grp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1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2" name="What will the output look like?"/>
          <p:cNvSpPr txBox="1"/>
          <p:nvPr/>
        </p:nvSpPr>
        <p:spPr>
          <a:xfrm>
            <a:off x="547702" y="5998058"/>
            <a:ext cx="1105800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Zero mean CC is good enough for most problems but can also cause false detections in high contrast areas.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952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8D8E6-7E57-4DF9-9B5F-74D148AC97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892925"/>
              </p:ext>
            </p:extLst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/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4">
                <a:extLst>
                  <a:ext uri="{FF2B5EF4-FFF2-40B4-BE49-F238E27FC236}">
                    <a16:creationId xmlns:a16="http://schemas.microsoft.com/office/drawing/2014/main" id="{9A7A96BA-BD24-4FE2-90EE-F435A786C1A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14112" y="4471989"/>
              <a:ext cx="582930" cy="6096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8293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8∗</m:t>
                                    </m:r>
                                    <m:r>
                                      <a:rPr lang="en-US" sz="105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sz="10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4">
                <a:extLst>
                  <a:ext uri="{FF2B5EF4-FFF2-40B4-BE49-F238E27FC236}">
                    <a16:creationId xmlns:a16="http://schemas.microsoft.com/office/drawing/2014/main" id="{9A7A96BA-BD24-4FE2-90EE-F435A786C1A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14112" y="4471989"/>
              <a:ext cx="582930" cy="6096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8293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1" t="-990" r="-2062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" t="-1000" r="-203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" r="-10099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00" t="-1000" r="-2000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" t="-100000" r="-20300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00" r="-10099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00" t="-100000" r="-2000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" t="-202000" r="-2030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2000" r="-10099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00" t="-202000" r="-200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B03CB2-466D-4E9D-8379-4760C3D69048}"/>
              </a:ext>
            </a:extLst>
          </p:cNvPr>
          <p:cNvSpPr txBox="1"/>
          <p:nvPr/>
        </p:nvSpPr>
        <p:spPr>
          <a:xfrm>
            <a:off x="2057400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Scalar multiplication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Summation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483E28-19B4-42EE-AE4F-A55E67413CFF}"/>
              </a:ext>
            </a:extLst>
          </p:cNvPr>
          <p:cNvCxnSpPr/>
          <p:nvPr/>
        </p:nvCxnSpPr>
        <p:spPr>
          <a:xfrm>
            <a:off x="4672013" y="4776789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455BA7-8AB3-44CB-A1D9-C98E2AA7D88E}"/>
                  </a:ext>
                </a:extLst>
              </p:cNvPr>
              <p:cNvSpPr txBox="1"/>
              <p:nvPr/>
            </p:nvSpPr>
            <p:spPr>
              <a:xfrm>
                <a:off x="3056254" y="2834713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455BA7-8AB3-44CB-A1D9-C98E2AA7D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254" y="2834713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B192CA-298C-4677-A8C3-967D4D9990EA}"/>
                  </a:ext>
                </a:extLst>
              </p:cNvPr>
              <p:cNvSpPr txBox="1"/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B192CA-298C-4677-A8C3-967D4D99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E79904-395A-4AAA-A431-1442639394EE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E79904-395A-4AAA-A431-14426393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5D20FA3-2DA0-4257-B5C7-A96935CF5072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1023852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CC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8D8E6-7E57-4DF9-9B5F-74D148AC97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683916"/>
              </p:ext>
            </p:extLst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-227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/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7A96BA-BD24-4FE2-90EE-F435A786C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245754"/>
              </p:ext>
            </p:extLst>
          </p:nvPr>
        </p:nvGraphicFramePr>
        <p:xfrm>
          <a:off x="6214112" y="4471989"/>
          <a:ext cx="5829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-735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39036549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−57855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39036549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1000" r="-203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" r="-10099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" r="-2000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" t="-100000" r="-20300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00" r="-10099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00" r="-2000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202000" r="-2030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02000" r="-10099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202000" r="-200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B03CB2-466D-4E9D-8379-4760C3D69048}"/>
              </a:ext>
            </a:extLst>
          </p:cNvPr>
          <p:cNvSpPr txBox="1"/>
          <p:nvPr/>
        </p:nvSpPr>
        <p:spPr>
          <a:xfrm>
            <a:off x="2057400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Scalar multiplication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Summation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483E28-19B4-42EE-AE4F-A55E67413CFF}"/>
              </a:ext>
            </a:extLst>
          </p:cNvPr>
          <p:cNvCxnSpPr/>
          <p:nvPr/>
        </p:nvCxnSpPr>
        <p:spPr>
          <a:xfrm>
            <a:off x="4672013" y="4776789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6785ED-CBE9-423E-8F68-09820A20232F}"/>
                  </a:ext>
                </a:extLst>
              </p:cNvPr>
              <p:cNvSpPr txBox="1"/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6785ED-CBE9-423E-8F68-09820A202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blipFill>
                <a:blip r:embed="rId3"/>
                <a:stretch>
                  <a:fillRect r="-2176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3A8AE2-1803-45E1-985C-47111AB89B5E}"/>
                  </a:ext>
                </a:extLst>
              </p:cNvPr>
              <p:cNvSpPr txBox="1"/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3A8AE2-1803-45E1-985C-47111AB8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6B0072-C65F-4AA8-A925-1AF33B2DFDCD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6B0072-C65F-4AA8-A925-1AF33B2DF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C842A-805F-4D6F-A20F-150C5A074CE4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😮</a:t>
            </a:r>
          </a:p>
        </p:txBody>
      </p:sp>
    </p:spTree>
    <p:extLst>
      <p:ext uri="{BB962C8B-B14F-4D97-AF65-F5344CB8AC3E}">
        <p14:creationId xmlns:p14="http://schemas.microsoft.com/office/powerpoint/2010/main" val="1500294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CC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8D8E6-7E57-4DF9-9B5F-74D148AC97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-227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6028743"/>
              </p:ext>
            </p:extLst>
          </p:nvPr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7A96BA-BD24-4FE2-90EE-F435A786C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4027825"/>
              </p:ext>
            </p:extLst>
          </p:nvPr>
        </p:nvGraphicFramePr>
        <p:xfrm>
          <a:off x="6214112" y="4471989"/>
          <a:ext cx="5829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57120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98188533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98188533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1000" r="-203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" r="-10099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" r="-2000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" t="-100000" r="-20300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00" r="-10099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00" r="-2000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202000" r="-2030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02000" r="-10099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202000" r="-200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B03CB2-466D-4E9D-8379-4760C3D69048}"/>
              </a:ext>
            </a:extLst>
          </p:cNvPr>
          <p:cNvSpPr txBox="1"/>
          <p:nvPr/>
        </p:nvSpPr>
        <p:spPr>
          <a:xfrm>
            <a:off x="2057400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Scalar multiplication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Summation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483E28-19B4-42EE-AE4F-A55E67413CFF}"/>
              </a:ext>
            </a:extLst>
          </p:cNvPr>
          <p:cNvCxnSpPr/>
          <p:nvPr/>
        </p:nvCxnSpPr>
        <p:spPr>
          <a:xfrm>
            <a:off x="4672013" y="4776789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43B977-D6C6-4E58-AB87-03F2404B0A06}"/>
                  </a:ext>
                </a:extLst>
              </p:cNvPr>
              <p:cNvSpPr txBox="1"/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43B977-D6C6-4E58-AB87-03F2404B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4D4E1F-C85E-4456-BC4E-3BBF7A9045AA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4D4E1F-C85E-4456-BC4E-3BBF7A904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6CCC2D-9644-4CB0-9DB4-081B9B0D5560}"/>
                  </a:ext>
                </a:extLst>
              </p:cNvPr>
              <p:cNvSpPr txBox="1"/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6CCC2D-9644-4CB0-9DB4-081B9B0D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blipFill>
                <a:blip r:embed="rId5"/>
                <a:stretch>
                  <a:fillRect r="-2176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55645EB-FCCE-4707-8637-6D88882C3260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😍</a:t>
            </a:r>
          </a:p>
        </p:txBody>
      </p:sp>
    </p:spTree>
    <p:extLst>
      <p:ext uri="{BB962C8B-B14F-4D97-AF65-F5344CB8AC3E}">
        <p14:creationId xmlns:p14="http://schemas.microsoft.com/office/powerpoint/2010/main" val="143068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ZNCC – zero mean normalized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83" y="3688119"/>
            <a:ext cx="6829426" cy="88582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What will the output look like?"/>
          <p:cNvSpPr txBox="1"/>
          <p:nvPr/>
        </p:nvSpPr>
        <p:spPr>
          <a:xfrm>
            <a:off x="9655478" y="2116363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3" name="filter">
            <a:extLst>
              <a:ext uri="{FF2B5EF4-FFF2-40B4-BE49-F238E27FC236}">
                <a16:creationId xmlns:a16="http://schemas.microsoft.com/office/drawing/2014/main" id="{D064D361-FBAD-4196-A6B0-3B1BE2324C4A}"/>
              </a:ext>
            </a:extLst>
          </p:cNvPr>
          <p:cNvSpPr txBox="1"/>
          <p:nvPr/>
        </p:nvSpPr>
        <p:spPr>
          <a:xfrm>
            <a:off x="539621" y="6136018"/>
            <a:ext cx="7291548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The below square root is the product of both template and patch STD.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1810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86903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86767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731208" y="2508072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37133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104654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3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302" y="753375"/>
            <a:ext cx="2146853" cy="26933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2603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75331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75196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731208" y="2496501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25562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093083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302" y="737487"/>
            <a:ext cx="2146853" cy="27174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>
            <a:extLst>
              <a:ext uri="{FF2B5EF4-FFF2-40B4-BE49-F238E27FC236}">
                <a16:creationId xmlns:a16="http://schemas.microsoft.com/office/drawing/2014/main" id="{13C2BACC-9270-47C8-AB77-D445A829FC3B}"/>
              </a:ext>
            </a:extLst>
          </p:cNvPr>
          <p:cNvSpPr txBox="1"/>
          <p:nvPr/>
        </p:nvSpPr>
        <p:spPr>
          <a:xfrm>
            <a:off x="6590967" y="5807603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robust to change in intensities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773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06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</p:txBody>
      </p:sp>
      <p:pic>
        <p:nvPicPr>
          <p:cNvPr id="1026" name="Picture 2" descr="Understanding mathematical morphology | Vision Systems Design">
            <a:extLst>
              <a:ext uri="{FF2B5EF4-FFF2-40B4-BE49-F238E27FC236}">
                <a16:creationId xmlns:a16="http://schemas.microsoft.com/office/drawing/2014/main" id="{04B6B960-FD2E-4EB7-9915-8266F98F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611" y="2389578"/>
            <a:ext cx="2808429" cy="431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D01770-2197-4238-BAF4-DDA84F737DC1}"/>
              </a:ext>
            </a:extLst>
          </p:cNvPr>
          <p:cNvSpPr txBox="1">
            <a:spLocks/>
          </p:cNvSpPr>
          <p:nvPr/>
        </p:nvSpPr>
        <p:spPr>
          <a:xfrm>
            <a:off x="8077200" y="1575789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Coin counting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/>
              <a:t>(using connected components)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3DFE28-FEC2-4124-998C-722AF975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7" y="3118085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C581852-749B-4CA0-A8ED-818E3A045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7" y="4546835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B15B40-C95A-4D17-9A25-074BC555635D}"/>
              </a:ext>
            </a:extLst>
          </p:cNvPr>
          <p:cNvSpPr txBox="1">
            <a:spLocks/>
          </p:cNvSpPr>
          <p:nvPr/>
        </p:nvSpPr>
        <p:spPr>
          <a:xfrm>
            <a:off x="72428" y="1476375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Image cleaning</a:t>
            </a:r>
          </a:p>
        </p:txBody>
      </p:sp>
      <p:pic>
        <p:nvPicPr>
          <p:cNvPr id="1032" name="Picture 8" descr="Erosion and dilation - OpenCV with Python By Example">
            <a:extLst>
              <a:ext uri="{FF2B5EF4-FFF2-40B4-BE49-F238E27FC236}">
                <a16:creationId xmlns:a16="http://schemas.microsoft.com/office/drawing/2014/main" id="{61FA3630-B5B1-453A-AC99-D6EA631C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30" y="2737840"/>
            <a:ext cx="3502147" cy="316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A8AE86-658D-4508-A518-1E31DA143A7C}"/>
              </a:ext>
            </a:extLst>
          </p:cNvPr>
          <p:cNvSpPr txBox="1">
            <a:spLocks/>
          </p:cNvSpPr>
          <p:nvPr/>
        </p:nvSpPr>
        <p:spPr>
          <a:xfrm>
            <a:off x="3592717" y="1476375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1228320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F4DF-64A5-42AD-9D4E-A3F1BC9C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4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139A-64F1-4A3C-9EED-70FEA53E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rosion and Dilation in Tensorflow">
            <a:extLst>
              <a:ext uri="{FF2B5EF4-FFF2-40B4-BE49-F238E27FC236}">
                <a16:creationId xmlns:a16="http://schemas.microsoft.com/office/drawing/2014/main" id="{60A9E942-BB4E-46D1-8422-507C28F0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0"/>
          <a:stretch/>
        </p:blipFill>
        <p:spPr bwMode="auto">
          <a:xfrm>
            <a:off x="1133475" y="1838325"/>
            <a:ext cx="10594082" cy="476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76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geometric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77724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kernel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) has an anchor point (usually in the kernel center).</a:t>
                </a:r>
              </a:p>
              <a:p>
                <a:r>
                  <a:rPr lang="en-US" u="sng" dirty="0"/>
                  <a:t>Dilation</a:t>
                </a:r>
                <a:r>
                  <a:rPr lang="en-US" dirty="0"/>
                  <a:t>: the final shape is all points where the anchor point can be placed in which </a:t>
                </a:r>
                <a:r>
                  <a:rPr lang="en-US" b="1" dirty="0"/>
                  <a:t>the kernel touches a part of the original shape</a:t>
                </a:r>
                <a:r>
                  <a:rPr lang="en-US" dirty="0"/>
                  <a:t>.</a:t>
                </a:r>
              </a:p>
              <a:p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r>
                  <a:rPr lang="en-US" u="sng" dirty="0"/>
                  <a:t>Erosion</a:t>
                </a:r>
                <a:r>
                  <a:rPr lang="en-US" dirty="0"/>
                  <a:t>: the final shape is all points where the anchor point can be placed in which </a:t>
                </a:r>
                <a:r>
                  <a:rPr lang="en-US" b="1" dirty="0"/>
                  <a:t>all kernel points touch the original shape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7772400" cy="5715000"/>
              </a:xfrm>
              <a:blipFill>
                <a:blip r:embed="rId3"/>
                <a:stretch>
                  <a:fillRect l="-1412" t="-959" r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C56D778-1CEF-4428-904D-7E44D2A8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2519"/>
          <a:stretch/>
        </p:blipFill>
        <p:spPr>
          <a:xfrm>
            <a:off x="8140568" y="1667134"/>
            <a:ext cx="3929512" cy="1856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6DC19-98AA-4C6C-B62B-332E92AA3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583"/>
          <a:stretch/>
        </p:blipFill>
        <p:spPr>
          <a:xfrm>
            <a:off x="8012052" y="4051798"/>
            <a:ext cx="2094477" cy="1997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8985BC-2C12-41BD-A50B-CC2ACF0C0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50" r="266"/>
          <a:stretch/>
        </p:blipFill>
        <p:spPr>
          <a:xfrm>
            <a:off x="10097523" y="4001376"/>
            <a:ext cx="2094477" cy="22267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BAC1F3-E59E-40BE-83EC-BC23CCE1AD5E}"/>
              </a:ext>
            </a:extLst>
          </p:cNvPr>
          <p:cNvCxnSpPr>
            <a:cxnSpLocks/>
          </p:cNvCxnSpPr>
          <p:nvPr/>
        </p:nvCxnSpPr>
        <p:spPr>
          <a:xfrm>
            <a:off x="9945123" y="4870044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BA009-0FB6-48A9-8FCF-87DE6B18E628}"/>
              </a:ext>
            </a:extLst>
          </p:cNvPr>
          <p:cNvCxnSpPr>
            <a:cxnSpLocks/>
          </p:cNvCxnSpPr>
          <p:nvPr/>
        </p:nvCxnSpPr>
        <p:spPr>
          <a:xfrm>
            <a:off x="9929883" y="2441804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1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5B85-7BF8-46E8-B589-85B1B94D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Cross-correlation with the kernel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F0AB06-8A82-42DE-8CE2-80749B8395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949647"/>
              </p:ext>
            </p:extLst>
          </p:nvPr>
        </p:nvGraphicFramePr>
        <p:xfrm>
          <a:off x="721360" y="1797304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30246A3-542F-42A1-AACD-7F1B6D3C4B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836559"/>
              </p:ext>
            </p:extLst>
          </p:nvPr>
        </p:nvGraphicFramePr>
        <p:xfrm>
          <a:off x="7457440" y="1797303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1A69D288-BCB9-49E7-8DB9-7F4CC2E5A528}"/>
              </a:ext>
            </a:extLst>
          </p:cNvPr>
          <p:cNvSpPr/>
          <p:nvPr/>
        </p:nvSpPr>
        <p:spPr>
          <a:xfrm>
            <a:off x="4611053" y="3421316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6A64F2-69E9-4DDA-A712-A985D7189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77213"/>
              </p:ext>
            </p:extLst>
          </p:nvPr>
        </p:nvGraphicFramePr>
        <p:xfrm>
          <a:off x="5181600" y="2940303"/>
          <a:ext cx="1371600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1760457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871827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135684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5962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92629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0281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9A8478-752F-4254-90F4-5914F1AA5CBF}"/>
              </a:ext>
            </a:extLst>
          </p:cNvPr>
          <p:cNvSpPr txBox="1"/>
          <p:nvPr/>
        </p:nvSpPr>
        <p:spPr>
          <a:xfrm>
            <a:off x="6797040" y="3235960"/>
            <a:ext cx="45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649A-6526-43F4-97C2-57EB616793A1}"/>
                  </a:ext>
                </a:extLst>
              </p:cNvPr>
              <p:cNvSpPr txBox="1"/>
              <p:nvPr/>
            </p:nvSpPr>
            <p:spPr>
              <a:xfrm>
                <a:off x="1958974" y="547928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649A-6526-43F4-97C2-57EB6167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974" y="5479286"/>
                <a:ext cx="485776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75B4DF-00D2-44A3-AC46-AFEFB4FD177F}"/>
                  </a:ext>
                </a:extLst>
              </p:cNvPr>
              <p:cNvSpPr txBox="1"/>
              <p:nvPr/>
            </p:nvSpPr>
            <p:spPr>
              <a:xfrm>
                <a:off x="5610224" y="4433129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75B4DF-00D2-44A3-AC46-AFEFB4FD1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4" y="4433129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424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AD8B-147F-401D-9C72-98CF99E4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Threshold the result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719B1C-2BEB-4521-83E2-9557D717AB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632914"/>
              </p:ext>
            </p:extLst>
          </p:nvPr>
        </p:nvGraphicFramePr>
        <p:xfrm>
          <a:off x="904240" y="1909063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/>
              <p:nvPr/>
            </p:nvSpPr>
            <p:spPr>
              <a:xfrm>
                <a:off x="5232400" y="3353142"/>
                <a:ext cx="19812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≥1=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00" y="3353142"/>
                <a:ext cx="198120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C62CD01-D31A-4A2A-9385-E9B20064F1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438105"/>
              </p:ext>
            </p:extLst>
          </p:nvPr>
        </p:nvGraphicFramePr>
        <p:xfrm>
          <a:off x="7985760" y="1909062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A74207-980B-43D6-A816-2C023BB35B49}"/>
              </a:ext>
            </a:extLst>
          </p:cNvPr>
          <p:cNvSpPr txBox="1"/>
          <p:nvPr/>
        </p:nvSpPr>
        <p:spPr>
          <a:xfrm>
            <a:off x="396240" y="1291337"/>
            <a:ext cx="324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dilation-</a:t>
            </a:r>
            <a:r>
              <a:rPr lang="en-US" dirty="0"/>
              <a:t> threshold with 1</a:t>
            </a:r>
          </a:p>
        </p:txBody>
      </p:sp>
    </p:spTree>
    <p:extLst>
      <p:ext uri="{BB962C8B-B14F-4D97-AF65-F5344CB8AC3E}">
        <p14:creationId xmlns:p14="http://schemas.microsoft.com/office/powerpoint/2010/main" val="21169618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AD8B-147F-401D-9C72-98CF99E4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Threshold the result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719B1C-2BEB-4521-83E2-9557D717ABCE}"/>
              </a:ext>
            </a:extLst>
          </p:cNvPr>
          <p:cNvGraphicFramePr>
            <a:graphicFrameLocks/>
          </p:cNvGraphicFramePr>
          <p:nvPr/>
        </p:nvGraphicFramePr>
        <p:xfrm>
          <a:off x="904240" y="1909063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/>
              <p:nvPr/>
            </p:nvSpPr>
            <p:spPr>
              <a:xfrm>
                <a:off x="4683760" y="3353142"/>
                <a:ext cx="32816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760" y="3353142"/>
                <a:ext cx="328168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C62CD01-D31A-4A2A-9385-E9B20064F1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092041"/>
              </p:ext>
            </p:extLst>
          </p:nvPr>
        </p:nvGraphicFramePr>
        <p:xfrm>
          <a:off x="7985760" y="1909062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A74B68-1247-4181-833E-AB11DE2BB4EC}"/>
                  </a:ext>
                </a:extLst>
              </p:cNvPr>
              <p:cNvSpPr txBox="1"/>
              <p:nvPr/>
            </p:nvSpPr>
            <p:spPr>
              <a:xfrm>
                <a:off x="81280" y="6344394"/>
                <a:ext cx="324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 </m:t>
                    </m:r>
                  </m:oMath>
                </a14:m>
                <a:r>
                  <a:rPr lang="en-US" dirty="0"/>
                  <a:t>in this example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A74B68-1247-4181-833E-AB11DE2BB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6344394"/>
                <a:ext cx="324104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29CC00-70F1-4A9C-B0DE-6C74B745B62F}"/>
              </a:ext>
            </a:extLst>
          </p:cNvPr>
          <p:cNvSpPr txBox="1"/>
          <p:nvPr/>
        </p:nvSpPr>
        <p:spPr>
          <a:xfrm>
            <a:off x="396240" y="1291337"/>
            <a:ext cx="59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erosion-</a:t>
            </a:r>
            <a:r>
              <a:rPr lang="en-US" dirty="0"/>
              <a:t> threshold with the sum of the kernel</a:t>
            </a:r>
          </a:p>
        </p:txBody>
      </p:sp>
    </p:spTree>
    <p:extLst>
      <p:ext uri="{BB962C8B-B14F-4D97-AF65-F5344CB8AC3E}">
        <p14:creationId xmlns:p14="http://schemas.microsoft.com/office/powerpoint/2010/main" val="145825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134866-E961-46F8-AE2F-AB3F0B1EBF13}"/>
              </a:ext>
            </a:extLst>
          </p:cNvPr>
          <p:cNvSpPr/>
          <p:nvPr/>
        </p:nvSpPr>
        <p:spPr>
          <a:xfrm>
            <a:off x="4470400" y="4776251"/>
            <a:ext cx="3327400" cy="5577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Threshold the output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Overall morphologic operation should look like 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6124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32B357F-8C46-453A-B117-35632D8C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705" y="947737"/>
            <a:ext cx="18859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0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50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Dilation-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5866A78-6EE2-4AE6-88CD-2A6EC885C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33"/>
          <a:stretch/>
        </p:blipFill>
        <p:spPr>
          <a:xfrm>
            <a:off x="7873682" y="835035"/>
            <a:ext cx="4115118" cy="185631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1B0345-6818-48B7-B2FA-38A610C54D2A}"/>
              </a:ext>
            </a:extLst>
          </p:cNvPr>
          <p:cNvCxnSpPr>
            <a:cxnSpLocks/>
          </p:cNvCxnSpPr>
          <p:nvPr/>
        </p:nvCxnSpPr>
        <p:spPr>
          <a:xfrm>
            <a:off x="9672637" y="166878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Dilation (morphology) - Wikipedia">
            <a:extLst>
              <a:ext uri="{FF2B5EF4-FFF2-40B4-BE49-F238E27FC236}">
                <a16:creationId xmlns:a16="http://schemas.microsoft.com/office/drawing/2014/main" id="{C022D53C-90A4-40FA-BB08-1327E51C5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" y="2110796"/>
            <a:ext cx="2835910" cy="279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rosion and Dilation in Tensorflow">
            <a:extLst>
              <a:ext uri="{FF2B5EF4-FFF2-40B4-BE49-F238E27FC236}">
                <a16:creationId xmlns:a16="http://schemas.microsoft.com/office/drawing/2014/main" id="{7200D66A-EC91-4259-8946-DD38B542A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r="49710" b="41144"/>
          <a:stretch/>
        </p:blipFill>
        <p:spPr bwMode="auto">
          <a:xfrm>
            <a:off x="5746831" y="3563246"/>
            <a:ext cx="6387942" cy="222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C2CB71-7F01-40CF-971A-CE85C1B30A12}"/>
              </a:ext>
            </a:extLst>
          </p:cNvPr>
          <p:cNvCxnSpPr>
            <a:cxnSpLocks/>
          </p:cNvCxnSpPr>
          <p:nvPr/>
        </p:nvCxnSpPr>
        <p:spPr>
          <a:xfrm>
            <a:off x="9337357" y="455422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Erosion-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1500" indent="-514350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71500" indent="-514350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Erosion and Dilation in Tensorflow">
            <a:extLst>
              <a:ext uri="{FF2B5EF4-FFF2-40B4-BE49-F238E27FC236}">
                <a16:creationId xmlns:a16="http://schemas.microsoft.com/office/drawing/2014/main" id="{E8ECABA5-8C7D-4CC7-8511-69969E34F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46" r="49710"/>
          <a:stretch/>
        </p:blipFill>
        <p:spPr bwMode="auto">
          <a:xfrm>
            <a:off x="5804058" y="3513472"/>
            <a:ext cx="6387942" cy="247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793D5F-7D05-4551-8A5C-25E8C87A4D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583"/>
          <a:stretch/>
        </p:blipFill>
        <p:spPr>
          <a:xfrm>
            <a:off x="7739566" y="850534"/>
            <a:ext cx="2094477" cy="199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8B3713-453B-49A6-BF38-E3FCBA6BBD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750" r="266"/>
          <a:stretch/>
        </p:blipFill>
        <p:spPr>
          <a:xfrm>
            <a:off x="9825037" y="800112"/>
            <a:ext cx="2094477" cy="22267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55EF24-10C0-446D-9E39-DD275D9C742B}"/>
              </a:ext>
            </a:extLst>
          </p:cNvPr>
          <p:cNvCxnSpPr>
            <a:cxnSpLocks/>
          </p:cNvCxnSpPr>
          <p:nvPr/>
        </p:nvCxnSpPr>
        <p:spPr>
          <a:xfrm>
            <a:off x="9672637" y="166878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B81FB8-DC24-4B46-A68C-26F2771B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7" y="2092008"/>
            <a:ext cx="337185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3EE3CC-65BB-4578-A886-1BF2E63E8069}"/>
              </a:ext>
            </a:extLst>
          </p:cNvPr>
          <p:cNvCxnSpPr>
            <a:cxnSpLocks/>
          </p:cNvCxnSpPr>
          <p:nvPr/>
        </p:nvCxnSpPr>
        <p:spPr>
          <a:xfrm>
            <a:off x="9337357" y="455422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removing noise or sharp edges.</a:t>
            </a:r>
          </a:p>
        </p:txBody>
      </p:sp>
      <p:pic>
        <p:nvPicPr>
          <p:cNvPr id="13" name="Picture 2" descr="Erosion and Dilation in Tensorflow">
            <a:extLst>
              <a:ext uri="{FF2B5EF4-FFF2-40B4-BE49-F238E27FC236}">
                <a16:creationId xmlns:a16="http://schemas.microsoft.com/office/drawing/2014/main" id="{02EC28BE-3A3D-41F1-A979-24095088A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0120" b="41365"/>
          <a:stretch/>
        </p:blipFill>
        <p:spPr bwMode="auto">
          <a:xfrm>
            <a:off x="1036320" y="4189241"/>
            <a:ext cx="3576637" cy="15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Opening of the binary image in Fig. 6.4 using S1">
            <a:hlinkClick r:id="rId4"/>
            <a:extLst>
              <a:ext uri="{FF2B5EF4-FFF2-40B4-BE49-F238E27FC236}">
                <a16:creationId xmlns:a16="http://schemas.microsoft.com/office/drawing/2014/main" id="{E6C44C6A-5AA4-490D-8940-541AD66B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746771"/>
            <a:ext cx="6096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FBFAC55-874A-4955-973E-40BF21A1A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95" y="2527128"/>
            <a:ext cx="337185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pic>
        <p:nvPicPr>
          <p:cNvPr id="16" name="Picture 2" descr="Erosion and Dilation in Tensorflow">
            <a:extLst>
              <a:ext uri="{FF2B5EF4-FFF2-40B4-BE49-F238E27FC236}">
                <a16:creationId xmlns:a16="http://schemas.microsoft.com/office/drawing/2014/main" id="{5F103944-DD76-4B21-8141-CA36AF0FC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5" t="58383"/>
          <a:stretch/>
        </p:blipFill>
        <p:spPr bwMode="auto">
          <a:xfrm>
            <a:off x="2235200" y="4420870"/>
            <a:ext cx="3353117" cy="167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losing of the binary image in Fig. 6.4 using S1">
            <a:extLst>
              <a:ext uri="{FF2B5EF4-FFF2-40B4-BE49-F238E27FC236}">
                <a16:creationId xmlns:a16="http://schemas.microsoft.com/office/drawing/2014/main" id="{FA9A820E-84D9-4BE0-A4CA-172E2EE4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8495"/>
            <a:ext cx="5905500" cy="160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osing (morphology) - Wikipedia">
            <a:extLst>
              <a:ext uri="{FF2B5EF4-FFF2-40B4-BE49-F238E27FC236}">
                <a16:creationId xmlns:a16="http://schemas.microsoft.com/office/drawing/2014/main" id="{B03DB0A0-0CB3-4C29-82DB-C6ED66024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262" y="3797618"/>
            <a:ext cx="2095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894F-10F4-4D2B-8EB3-DC233B33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Affect of different kernels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717FD-C5B7-4B95-921B-32DE09D85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441" y="1905000"/>
            <a:ext cx="1076325" cy="4362450"/>
          </a:xfrm>
        </p:spPr>
      </p:pic>
      <p:pic>
        <p:nvPicPr>
          <p:cNvPr id="7170" name="Picture 2" descr="enter image description here">
            <a:extLst>
              <a:ext uri="{FF2B5EF4-FFF2-40B4-BE49-F238E27FC236}">
                <a16:creationId xmlns:a16="http://schemas.microsoft.com/office/drawing/2014/main" id="{75364CB9-4909-49AA-A114-950950C22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1"/>
          <a:stretch/>
        </p:blipFill>
        <p:spPr bwMode="auto">
          <a:xfrm>
            <a:off x="4861366" y="971550"/>
            <a:ext cx="2996733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694F7-D55F-4925-BF40-7D8B4A9D2BC2}"/>
              </a:ext>
            </a:extLst>
          </p:cNvPr>
          <p:cNvSpPr txBox="1"/>
          <p:nvPr/>
        </p:nvSpPr>
        <p:spPr>
          <a:xfrm>
            <a:off x="81280" y="6344394"/>
            <a:ext cx="54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+mj-lt"/>
              </a:rPr>
              <a:t>We will see non-symmetrical kernels in the HW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419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78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b="1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24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9BC5-4866-4E15-915B-C570F733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8215E8-2FE3-47AF-BFA0-7E3058BC33B0}"/>
              </a:ext>
            </a:extLst>
          </p:cNvPr>
          <p:cNvSpPr/>
          <p:nvPr/>
        </p:nvSpPr>
        <p:spPr>
          <a:xfrm>
            <a:off x="3414411" y="6488668"/>
            <a:ext cx="894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https://cs.brown.edu/courses/csci1430/lectures/2020Spring_08_CamerasLightAndColor.pdf</a:t>
            </a:r>
            <a:endParaRPr lang="en-US" dirty="0"/>
          </a:p>
        </p:txBody>
      </p:sp>
      <p:pic>
        <p:nvPicPr>
          <p:cNvPr id="4098" name="Picture 2" descr="HSV cone with arrowhead in PGFPLOT - TeX - LaTeX Stack Exchange">
            <a:extLst>
              <a:ext uri="{FF2B5EF4-FFF2-40B4-BE49-F238E27FC236}">
                <a16:creationId xmlns:a16="http://schemas.microsoft.com/office/drawing/2014/main" id="{13389AA1-D1AB-4B1C-AFF7-7BE7A41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85" y="762000"/>
            <a:ext cx="4832570" cy="55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6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C1EA78-4BE8-4865-8E14-E3DEFDEC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3B109-9619-411F-A89D-5CC350D75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Hue</a:t>
            </a:r>
            <a:r>
              <a:rPr lang="en-US" altLang="en-US" dirty="0"/>
              <a:t>: The "attribute of a visual sensation according to which an area appears to be similar to one of the perceived colors: red, yellow, green, and blue, or to a combination of two of them"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Saturation</a:t>
            </a:r>
            <a:r>
              <a:rPr lang="en-US" altLang="en-US" dirty="0"/>
              <a:t>: The "colorfulness of a stimulus relative to its own brightness"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Value</a:t>
            </a:r>
            <a:r>
              <a:rPr lang="en-US" altLang="en-US" dirty="0"/>
              <a:t>: The "brightness relative to the brightness of a similarly illuminated white“. Can also be called </a:t>
            </a:r>
            <a:r>
              <a:rPr lang="en-US" altLang="en-US" b="1" dirty="0"/>
              <a:t>brightness or intensity</a:t>
            </a:r>
            <a:r>
              <a:rPr lang="en-US" altLang="en-US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[Wikipedia]</a:t>
            </a:r>
          </a:p>
          <a:p>
            <a:endParaRPr lang="en-US" dirty="0"/>
          </a:p>
        </p:txBody>
      </p:sp>
      <p:pic>
        <p:nvPicPr>
          <p:cNvPr id="2" name="Picture 2" descr="HSV cone with arrowhead in PGFPLOT - TeX - LaTeX Stack Exchange">
            <a:extLst>
              <a:ext uri="{FF2B5EF4-FFF2-40B4-BE49-F238E27FC236}">
                <a16:creationId xmlns:a16="http://schemas.microsoft.com/office/drawing/2014/main" id="{7437F0C1-AD89-4244-BDA0-84B3E723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15" y="940052"/>
            <a:ext cx="4832570" cy="55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5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83AA-8B7D-4B3A-A777-A07B0ABD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D726F-C8F1-4B0F-A73B-D51728F8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E1869-565B-4AF3-9FBD-25B0C8D3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451744"/>
            <a:ext cx="863420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1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85C4-C252-4821-BA21-2B25B5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706A-07EF-4E72-A5DA-5FE0EE59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597B3-9B49-4C72-A391-04271A33E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"/>
          <a:stretch/>
        </p:blipFill>
        <p:spPr>
          <a:xfrm>
            <a:off x="612843" y="381000"/>
            <a:ext cx="11375957" cy="6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43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BEC2-280C-4291-8015-A1845FC9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9149-54A1-4DC1-9FB6-D69FE60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e, f, g: single channel image representation.</a:t>
            </a:r>
          </a:p>
          <a:p>
            <a:r>
              <a:rPr lang="en-US" dirty="0"/>
              <a:t>Conclusion: people are much more responsive to intensity then chroma.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4EA4AC-F9C5-46FA-AA0A-D9A0738F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8" y="2124785"/>
            <a:ext cx="11399664" cy="45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442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A572-1B36-41A7-8CCC-A41B2FB7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B016-088B-4C28-8EA2-59ACE406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L: lightness from black (0) to white (100).</a:t>
            </a:r>
          </a:p>
          <a:p>
            <a:r>
              <a:rPr lang="en-US" dirty="0"/>
              <a:t>A: from green (−) to red (+).</a:t>
            </a:r>
          </a:p>
          <a:p>
            <a:r>
              <a:rPr lang="en-US" dirty="0"/>
              <a:t>B: from blue (−) to yellow (+).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51709-99AC-401F-8B74-1015F784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2" r="1"/>
          <a:stretch/>
        </p:blipFill>
        <p:spPr>
          <a:xfrm>
            <a:off x="7928043" y="586493"/>
            <a:ext cx="4263957" cy="6193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A8B6B-7DA6-4F61-884D-693A56B99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9767" r="52513" b="8213"/>
          <a:stretch/>
        </p:blipFill>
        <p:spPr>
          <a:xfrm>
            <a:off x="2666739" y="2626468"/>
            <a:ext cx="3704878" cy="39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5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7980-791A-418F-AF88-80297820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YUV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0E-BE23-4D1D-BEE2-50338262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9490953" cy="5715000"/>
          </a:xfrm>
        </p:spPr>
        <p:txBody>
          <a:bodyPr/>
          <a:lstStyle/>
          <a:p>
            <a:r>
              <a:rPr lang="en-US" dirty="0"/>
              <a:t>Y: brightness/ intensity.</a:t>
            </a:r>
          </a:p>
          <a:p>
            <a:r>
              <a:rPr lang="en-US" dirty="0"/>
              <a:t>U: blue projection.</a:t>
            </a:r>
          </a:p>
          <a:p>
            <a:r>
              <a:rPr lang="en-US" dirty="0"/>
              <a:t>V: red projection.</a:t>
            </a:r>
          </a:p>
          <a:p>
            <a:endParaRPr lang="en-US" dirty="0"/>
          </a:p>
          <a:p>
            <a:r>
              <a:rPr lang="en-US" dirty="0"/>
              <a:t>[Similar to </a:t>
            </a:r>
            <a:r>
              <a:rPr lang="en-US" dirty="0" err="1"/>
              <a:t>YCbCr</a:t>
            </a:r>
            <a:r>
              <a:rPr lang="en-US" dirty="0"/>
              <a:t>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C1A42-8254-4A1C-9A01-3E05D4E7C424}"/>
              </a:ext>
            </a:extLst>
          </p:cNvPr>
          <p:cNvGrpSpPr/>
          <p:nvPr/>
        </p:nvGrpSpPr>
        <p:grpSpPr>
          <a:xfrm>
            <a:off x="4426086" y="2187103"/>
            <a:ext cx="4416356" cy="4474723"/>
            <a:chOff x="5200361" y="1285127"/>
            <a:chExt cx="6094107" cy="5204298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5F725CEF-E2B7-4449-B5C3-8B1370ED8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169" y="1285127"/>
              <a:ext cx="5204299" cy="520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D3793D-29DC-46B1-A32D-A1736AD551EE}"/>
                </a:ext>
              </a:extLst>
            </p:cNvPr>
            <p:cNvSpPr txBox="1"/>
            <p:nvPr/>
          </p:nvSpPr>
          <p:spPr>
            <a:xfrm>
              <a:off x="5200361" y="3672501"/>
              <a:ext cx="1037464" cy="429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Y=0.5</a:t>
              </a:r>
            </a:p>
          </p:txBody>
        </p:sp>
      </p:grp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B86298D-A01B-421E-9458-4D801316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3" y="0"/>
            <a:ext cx="229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2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3896</TotalTime>
  <Words>4561</Words>
  <Application>Microsoft Office PowerPoint</Application>
  <PresentationFormat>Widescreen</PresentationFormat>
  <Paragraphs>1998</Paragraphs>
  <Slides>84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Gill Sans</vt:lpstr>
      <vt:lpstr>Helvetica</vt:lpstr>
      <vt:lpstr>Times New Roman</vt:lpstr>
      <vt:lpstr>class_layout</vt:lpstr>
      <vt:lpstr>Basic 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Contrast</vt:lpstr>
      <vt:lpstr>Pixel-wise operators</vt:lpstr>
      <vt:lpstr>Pixel-wise operators</vt:lpstr>
      <vt:lpstr>Pixel-wise operators</vt:lpstr>
      <vt:lpstr>Gamma correction</vt:lpstr>
      <vt:lpstr>Gamma correction</vt:lpstr>
      <vt:lpstr>Some more point- wise operators</vt:lpstr>
      <vt:lpstr>contents</vt:lpstr>
      <vt:lpstr>Histogram equalization</vt:lpstr>
      <vt:lpstr>PowerPoint Presentation</vt:lpstr>
      <vt:lpstr>Histogram equalization</vt:lpstr>
      <vt:lpstr>Reminder: PDF and CDF</vt:lpstr>
      <vt:lpstr>PDF definition- Wikipedia</vt:lpstr>
      <vt:lpstr>PDF equalization</vt:lpstr>
      <vt:lpstr>PDF equalization</vt:lpstr>
      <vt:lpstr>PDF equalization</vt:lpstr>
      <vt:lpstr>PDF equalization</vt:lpstr>
      <vt:lpstr>PDF equalization</vt:lpstr>
      <vt:lpstr>PDF equalization</vt:lpstr>
      <vt:lpstr>Back to histogram equalization</vt:lpstr>
      <vt:lpstr>Other variants of histogram equalization</vt:lpstr>
      <vt:lpstr>Other variants of histogram equalization</vt:lpstr>
      <vt:lpstr>contents</vt:lpstr>
      <vt:lpstr>Template matching</vt:lpstr>
      <vt:lpstr>Example output</vt:lpstr>
      <vt:lpstr>First- let’s understand what is cross-correlation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CC – cross correlation </vt:lpstr>
      <vt:lpstr>CC – cross correlation </vt:lpstr>
      <vt:lpstr>CC – cross correlation </vt:lpstr>
      <vt:lpstr>CC – cross correlation </vt:lpstr>
      <vt:lpstr>Zero mean cross correlation</vt:lpstr>
      <vt:lpstr>Zero mean cross correlation</vt:lpstr>
      <vt:lpstr>CC</vt:lpstr>
      <vt:lpstr>Zero mean CC</vt:lpstr>
      <vt:lpstr>Zero mean CC</vt:lpstr>
      <vt:lpstr>ZNCC – zero mean normalized cross correlation</vt:lpstr>
      <vt:lpstr>ZNCC – zero mean normalized cross correlation</vt:lpstr>
      <vt:lpstr>ZNCC – zero mean normalized cross correlation</vt:lpstr>
      <vt:lpstr>contents</vt:lpstr>
      <vt:lpstr>Morphology</vt:lpstr>
      <vt:lpstr>The 4 basic operators</vt:lpstr>
      <vt:lpstr>Morphology: geometric interpretation</vt:lpstr>
      <vt:lpstr>1. Cross-correlation with the kernel</vt:lpstr>
      <vt:lpstr>2. Threshold the result</vt:lpstr>
      <vt:lpstr>2. Threshold the result</vt:lpstr>
      <vt:lpstr>Morphology: algorithm</vt:lpstr>
      <vt:lpstr>Dilation- examples</vt:lpstr>
      <vt:lpstr>Erosion- examples</vt:lpstr>
      <vt:lpstr>Opening</vt:lpstr>
      <vt:lpstr>Closing</vt:lpstr>
      <vt:lpstr>Affect of different kernels</vt:lpstr>
      <vt:lpstr>contents</vt:lpstr>
      <vt:lpstr>Connected components</vt:lpstr>
      <vt:lpstr>contents</vt:lpstr>
      <vt:lpstr>HSV</vt:lpstr>
      <vt:lpstr>HSV</vt:lpstr>
      <vt:lpstr>PowerPoint Presentation</vt:lpstr>
      <vt:lpstr>PowerPoint Presentation</vt:lpstr>
      <vt:lpstr>HSV</vt:lpstr>
      <vt:lpstr>More color spaces: LAB</vt:lpstr>
      <vt:lpstr>More color spaces: YUV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image processing</dc:title>
  <dc:creator>yoni chechik</dc:creator>
  <cp:lastModifiedBy>Yoni Chechik</cp:lastModifiedBy>
  <cp:revision>217</cp:revision>
  <dcterms:created xsi:type="dcterms:W3CDTF">2019-07-13T08:31:13Z</dcterms:created>
  <dcterms:modified xsi:type="dcterms:W3CDTF">2022-10-31T11:35:13Z</dcterms:modified>
</cp:coreProperties>
</file>